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notesMasterIdLst>
    <p:notesMasterId r:id="rId22"/>
  </p:notesMasterIdLst>
  <p:sldIdLst>
    <p:sldId id="256" r:id="rId2"/>
    <p:sldId id="429" r:id="rId3"/>
    <p:sldId id="260" r:id="rId4"/>
    <p:sldId id="272" r:id="rId5"/>
    <p:sldId id="274" r:id="rId6"/>
    <p:sldId id="277" r:id="rId7"/>
    <p:sldId id="281" r:id="rId8"/>
    <p:sldId id="273" r:id="rId9"/>
    <p:sldId id="275" r:id="rId10"/>
    <p:sldId id="276" r:id="rId11"/>
    <p:sldId id="278" r:id="rId12"/>
    <p:sldId id="262" r:id="rId13"/>
    <p:sldId id="263" r:id="rId14"/>
    <p:sldId id="261" r:id="rId15"/>
    <p:sldId id="264" r:id="rId16"/>
    <p:sldId id="267" r:id="rId17"/>
    <p:sldId id="265" r:id="rId18"/>
    <p:sldId id="268" r:id="rId19"/>
    <p:sldId id="269" r:id="rId20"/>
    <p:sldId id="28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4F75"/>
    <a:srgbClr val="BCBCBC"/>
    <a:srgbClr val="66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13" autoAdjust="0"/>
    <p:restoredTop sz="74837" autoAdjust="0"/>
  </p:normalViewPr>
  <p:slideViewPr>
    <p:cSldViewPr snapToGrid="0">
      <p:cViewPr varScale="1">
        <p:scale>
          <a:sx n="77" d="100"/>
          <a:sy n="77" d="100"/>
        </p:scale>
        <p:origin x="80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76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D9384D-5658-4DBF-B95A-C190640414B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E05822-0A88-4D27-9EA6-F053463D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439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5822-0A88-4D27-9EA6-F053463D7B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008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5822-0A88-4D27-9EA6-F053463D7B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901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48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68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62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57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975" y="134204"/>
            <a:ext cx="11820525" cy="79924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11820525" cy="5095875"/>
          </a:xfrm>
        </p:spPr>
        <p:txBody>
          <a:bodyPr/>
          <a:lstStyle>
            <a:lvl1pPr>
              <a:buClr>
                <a:srgbClr val="C00000"/>
              </a:buClr>
              <a:defRPr/>
            </a:lvl1pPr>
            <a:lvl2pPr marL="384048" indent="-182880">
              <a:buClr>
                <a:srgbClr val="C00000"/>
              </a:buClr>
              <a:buFont typeface="Arial" panose="020B0604020202020204" pitchFamily="34" charset="0"/>
              <a:buChar char="•"/>
              <a:defRPr/>
            </a:lvl2pPr>
            <a:lvl3pPr marL="566928" indent="-182880">
              <a:buClr>
                <a:srgbClr val="C00000"/>
              </a:buClr>
              <a:buSzPct val="85000"/>
              <a:buFont typeface="Webdings" panose="05030102010509060703" pitchFamily="18" charset="2"/>
              <a:buChar char=""/>
              <a:defRPr/>
            </a:lvl3pPr>
            <a:lvl4pPr marL="749808" indent="-182880">
              <a:buClr>
                <a:srgbClr val="C00000"/>
              </a:buClr>
              <a:buFont typeface="Calibri" panose="020F0502020204030204" pitchFamily="34" charset="0"/>
              <a:buChar char="-"/>
              <a:defRPr/>
            </a:lvl4pPr>
            <a:lvl5pPr marL="932688" indent="-182880">
              <a:buClr>
                <a:srgbClr val="C00000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9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671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10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288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421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511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PhD Thesis Proposal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57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2/4/2015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PhD Thesis Proposal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0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988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349" y="153537"/>
            <a:ext cx="11896725" cy="808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349" y="1160833"/>
            <a:ext cx="11896725" cy="47082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33349" y="1061570"/>
            <a:ext cx="11896725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218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Ordered_pair" TargetMode="External"/><Relationship Id="rId7" Type="http://schemas.openxmlformats.org/officeDocument/2006/relationships/image" Target="../media/image17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15.png"/><Relationship Id="rId4" Type="http://schemas.openxmlformats.org/officeDocument/2006/relationships/hyperlink" Target="http://en.wikipedia.org/wiki/Se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en.wikipedia.org/wiki/Leonhard_Euler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94478"/>
            <a:ext cx="10058400" cy="1481244"/>
          </a:xfrm>
        </p:spPr>
        <p:txBody>
          <a:bodyPr lIns="91440" tIns="0" bIns="0">
            <a:normAutofit/>
          </a:bodyPr>
          <a:lstStyle/>
          <a:p>
            <a:pPr algn="r"/>
            <a:r>
              <a:rPr lang="en-US" sz="4800" b="1" dirty="0"/>
              <a:t>Graph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</a:t>
            </a:fld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097280" y="3614065"/>
            <a:ext cx="10058400" cy="335792"/>
          </a:xfrm>
          <a:prstGeom prst="rect">
            <a:avLst/>
          </a:prstGeom>
        </p:spPr>
        <p:txBody>
          <a:bodyPr vert="horz" lIns="91440" tIns="0" rIns="91440" bIns="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000" dirty="0"/>
              <a:t>Paul Rad, Ph.D.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154083" y="3949858"/>
            <a:ext cx="10058400" cy="1109086"/>
          </a:xfrm>
          <a:prstGeom prst="rect">
            <a:avLst/>
          </a:prstGeom>
        </p:spPr>
        <p:txBody>
          <a:bodyPr vert="horz" lIns="91440" tIns="0" rIns="91440" bIns="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800" dirty="0"/>
              <a:t>Associate Professor</a:t>
            </a:r>
          </a:p>
          <a:p>
            <a:pPr algn="r"/>
            <a:r>
              <a:rPr lang="en-US" sz="1800" dirty="0"/>
              <a:t>Cyber Analytics and AI </a:t>
            </a:r>
          </a:p>
          <a:p>
            <a:pPr algn="r"/>
            <a:r>
              <a:rPr lang="en-US" sz="1800" dirty="0"/>
              <a:t>Information Systems and Cyber Security</a:t>
            </a:r>
          </a:p>
          <a:p>
            <a:pPr algn="r"/>
            <a:r>
              <a:rPr lang="en-US" sz="1800" dirty="0"/>
              <a:t>College of Business School</a:t>
            </a:r>
          </a:p>
          <a:p>
            <a:pPr algn="r"/>
            <a:r>
              <a:rPr lang="en-US" sz="1800" dirty="0"/>
              <a:t>210.872.7259</a:t>
            </a:r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666749" y="294478"/>
            <a:ext cx="11525251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3569551" y="5291239"/>
            <a:ext cx="862244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 descr="http://www.easypurl.info/wp-content/uploads/2015/05/DS.wordle.png">
            <a:extLst>
              <a:ext uri="{FF2B5EF4-FFF2-40B4-BE49-F238E27FC236}">
                <a16:creationId xmlns:a16="http://schemas.microsoft.com/office/drawing/2014/main" id="{EAE2DB29-5D7C-A641-88AC-81F5762584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143130" y="2343602"/>
            <a:ext cx="4852842" cy="283149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6669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Analytics?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3200" dirty="0"/>
              <a:t>Uncover characteristics of data set based on its mathematical properties</a:t>
            </a:r>
          </a:p>
          <a:p>
            <a:pPr>
              <a:buFont typeface="Arial" charset="0"/>
              <a:buChar char="•"/>
            </a:pPr>
            <a:r>
              <a:rPr lang="en-US" sz="3200" dirty="0"/>
              <a:t>Answer specific questions from multiple data sets</a:t>
            </a:r>
          </a:p>
          <a:p>
            <a:pPr>
              <a:buFont typeface="Arial" charset="0"/>
              <a:buChar char="•"/>
            </a:pPr>
            <a:r>
              <a:rPr lang="en-US" sz="3200" dirty="0"/>
              <a:t>Develop a mathematical model for predicting the behavior of some variables</a:t>
            </a:r>
          </a:p>
          <a:p>
            <a:pPr>
              <a:buFont typeface="Arial" charset="0"/>
              <a:buChar char="•"/>
            </a:pPr>
            <a:r>
              <a:rPr lang="en-US" sz="3200" dirty="0"/>
              <a:t>Detect emergent phenomena and explain its contributing factors</a:t>
            </a:r>
          </a:p>
          <a:p>
            <a:pPr>
              <a:buFont typeface="Arial" charset="0"/>
              <a:buChar char="•"/>
            </a:pPr>
            <a:endParaRPr lang="en-US" sz="32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772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9570" y="4289266"/>
            <a:ext cx="3090888" cy="19877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Theory = Network Math Definition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6" y="1181100"/>
            <a:ext cx="7569640" cy="509587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Network = graph : A representation of connections among a set of objects. A graph is a </a:t>
            </a:r>
            <a:r>
              <a:rPr lang="en-US" b="1" dirty="0">
                <a:solidFill>
                  <a:srgbClr val="FF0000"/>
                </a:solidFill>
              </a:rPr>
              <a:t>set of nodes (vertices</a:t>
            </a:r>
            <a:r>
              <a:rPr lang="en-US" b="1" dirty="0"/>
              <a:t>) joined by </a:t>
            </a:r>
            <a:r>
              <a:rPr lang="en-US" b="1" dirty="0">
                <a:solidFill>
                  <a:srgbClr val="FF0000"/>
                </a:solidFill>
              </a:rPr>
              <a:t>a set of lines or arrows (edge)</a:t>
            </a:r>
            <a:r>
              <a:rPr lang="en-US" b="1" dirty="0"/>
              <a:t>.</a:t>
            </a:r>
          </a:p>
          <a:p>
            <a:endParaRPr lang="en-US" dirty="0"/>
          </a:p>
          <a:p>
            <a:r>
              <a:rPr lang="en-US" dirty="0"/>
              <a:t>More formally, we define a graph G as an </a:t>
            </a:r>
            <a:r>
              <a:rPr lang="en-US" dirty="0">
                <a:hlinkClick r:id="rId3" tooltip="Ordered pair"/>
              </a:rPr>
              <a:t>ordered pair</a:t>
            </a:r>
            <a:r>
              <a:rPr lang="en-US" dirty="0"/>
              <a:t> </a:t>
            </a:r>
            <a:r>
              <a:rPr lang="en-US" i="1" dirty="0"/>
              <a:t>G</a:t>
            </a:r>
            <a:r>
              <a:rPr lang="en-US" dirty="0"/>
              <a:t> = (</a:t>
            </a:r>
            <a:r>
              <a:rPr lang="en-US" i="1" dirty="0"/>
              <a:t>V</a:t>
            </a:r>
            <a:r>
              <a:rPr lang="en-US" dirty="0"/>
              <a:t>,</a:t>
            </a:r>
            <a:r>
              <a:rPr lang="en-US" i="1" dirty="0"/>
              <a:t>E</a:t>
            </a:r>
            <a:r>
              <a:rPr lang="en-US" dirty="0"/>
              <a:t>) where </a:t>
            </a:r>
            <a:br>
              <a:rPr lang="en-US" dirty="0"/>
            </a:br>
            <a:endParaRPr lang="en-US" dirty="0"/>
          </a:p>
          <a:p>
            <a:r>
              <a:rPr lang="en-US" b="1" i="1" dirty="0"/>
              <a:t>V</a:t>
            </a:r>
            <a:r>
              <a:rPr lang="en-US" b="1" dirty="0"/>
              <a:t> is a </a:t>
            </a:r>
            <a:r>
              <a:rPr lang="en-US" b="1" dirty="0">
                <a:hlinkClick r:id="rId4" tooltip="Set"/>
              </a:rPr>
              <a:t>set</a:t>
            </a:r>
            <a:r>
              <a:rPr lang="en-US" b="1" dirty="0"/>
              <a:t> of vertices (nodes)</a:t>
            </a:r>
          </a:p>
          <a:p>
            <a:r>
              <a:rPr lang="en-US" b="1" i="1" dirty="0"/>
              <a:t>E</a:t>
            </a:r>
            <a:r>
              <a:rPr lang="en-US" b="1" dirty="0"/>
              <a:t> is a set of edges (links).</a:t>
            </a:r>
          </a:p>
          <a:p>
            <a:endParaRPr lang="en-US" b="1" dirty="0"/>
          </a:p>
          <a:p>
            <a:r>
              <a:rPr lang="en-US" dirty="0"/>
              <a:t>Each edge is a pair of vertices. In other words, each element of E is a pair of elements of V.</a:t>
            </a:r>
          </a:p>
          <a:p>
            <a:r>
              <a:rPr lang="en-US" dirty="0"/>
              <a:t>Example: The picture above represents the following graph:</a:t>
            </a:r>
          </a:p>
          <a:p>
            <a:r>
              <a:rPr lang="en-US" b="1" i="1" dirty="0"/>
              <a:t>V</a:t>
            </a:r>
            <a:r>
              <a:rPr lang="en-US" b="1" dirty="0"/>
              <a:t> = {1,2,3,4,5,6}</a:t>
            </a:r>
          </a:p>
          <a:p>
            <a:r>
              <a:rPr lang="en-US" b="1" i="1" dirty="0"/>
              <a:t>E</a:t>
            </a:r>
            <a:r>
              <a:rPr lang="en-US" b="1" dirty="0"/>
              <a:t> = {{1,2},{1,5},{2,3},{2,5},{3,4},{4,5},{4,6}}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11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138" y="1260269"/>
            <a:ext cx="1654362" cy="20257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6894" y="1278522"/>
            <a:ext cx="2137211" cy="194622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518498" y="3265657"/>
            <a:ext cx="13116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Directed </a:t>
            </a:r>
            <a:r>
              <a:rPr lang="en-US" sz="1400" b="1" dirty="0"/>
              <a:t>Graph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616898" y="5823776"/>
            <a:ext cx="15072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Undirected Graph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93347" y="3287732"/>
            <a:ext cx="2106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Directed/Weighted Graph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0458" y="3819801"/>
            <a:ext cx="2101042" cy="200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824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Origin of Graph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6149487" cy="5095875"/>
          </a:xfrm>
        </p:spPr>
        <p:txBody>
          <a:bodyPr>
            <a:normAutofit/>
          </a:bodyPr>
          <a:lstStyle/>
          <a:p>
            <a:pPr marL="0" indent="0">
              <a:buFontTx/>
              <a:buNone/>
            </a:pPr>
            <a:r>
              <a:rPr lang="en-US" altLang="en-US" b="1" dirty="0"/>
              <a:t>The Seven Bridges of </a:t>
            </a:r>
            <a:r>
              <a:rPr lang="en-US" altLang="en-US" b="1" dirty="0" err="1"/>
              <a:t>Königsberg</a:t>
            </a:r>
            <a:r>
              <a:rPr lang="en-US" altLang="en-US" dirty="0"/>
              <a:t> (the problem that is at the origin of graph theory) was posed by </a:t>
            </a:r>
            <a:r>
              <a:rPr lang="en-US" altLang="en-US" dirty="0">
                <a:hlinkClick r:id="rId2" tooltip="Leonhard Euler"/>
              </a:rPr>
              <a:t>Leonhard Euler</a:t>
            </a:r>
            <a:r>
              <a:rPr lang="en-US" altLang="en-US" dirty="0"/>
              <a:t> in 1735 (also prefigured the idea of topology)</a:t>
            </a:r>
          </a:p>
          <a:p>
            <a:pPr marL="0" indent="0">
              <a:buFontTx/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The citizens of </a:t>
            </a:r>
            <a:r>
              <a:rPr lang="en-US" altLang="en-US" dirty="0" err="1"/>
              <a:t>Königsberg</a:t>
            </a:r>
            <a:r>
              <a:rPr lang="en-US" altLang="en-US" dirty="0"/>
              <a:t> supposedly walked about on Sundays trying to find a route that crosses each bridge </a:t>
            </a:r>
            <a:r>
              <a:rPr lang="en-US" altLang="en-US" dirty="0" err="1"/>
              <a:t>Königsberg</a:t>
            </a:r>
            <a:r>
              <a:rPr lang="en-US" altLang="en-US" dirty="0"/>
              <a:t> of exactly once, and return to the starting point. </a:t>
            </a:r>
          </a:p>
          <a:p>
            <a:pPr marL="0" indent="0">
              <a:buNone/>
            </a:pPr>
            <a:endParaRPr lang="en-US" altLang="en-US" dirty="0"/>
          </a:p>
          <a:p>
            <a:pPr>
              <a:buFontTx/>
              <a:buNone/>
            </a:pPr>
            <a:r>
              <a:rPr lang="en-GB" altLang="en-US" sz="2400" b="1" u="sng" dirty="0">
                <a:solidFill>
                  <a:srgbClr val="FF0000"/>
                </a:solidFill>
              </a:rPr>
              <a:t>Question</a:t>
            </a:r>
            <a:r>
              <a:rPr lang="en-GB" altLang="en-US" sz="2400" dirty="0">
                <a:solidFill>
                  <a:srgbClr val="FF0000"/>
                </a:solidFill>
              </a:rPr>
              <a:t>: Is it possible to find a route that:</a:t>
            </a:r>
          </a:p>
          <a:p>
            <a:r>
              <a:rPr lang="en-GB" altLang="en-US" sz="2400" dirty="0">
                <a:solidFill>
                  <a:srgbClr val="FF0000"/>
                </a:solidFill>
              </a:rPr>
              <a:t>Starts and finishes at the same place?</a:t>
            </a:r>
          </a:p>
          <a:p>
            <a:r>
              <a:rPr lang="en-GB" altLang="en-US" sz="2400" dirty="0">
                <a:solidFill>
                  <a:srgbClr val="FF0000"/>
                </a:solidFill>
              </a:rPr>
              <a:t>Crosses each bridge exactly once?</a:t>
            </a:r>
          </a:p>
          <a:p>
            <a:pPr marL="0" indent="0">
              <a:buFontTx/>
              <a:buNone/>
            </a:pPr>
            <a:endParaRPr lang="en-US" altLang="en-US" sz="2400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9132" y="1540535"/>
            <a:ext cx="4897438" cy="3859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097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Origin of Graph Theory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29" y="3283804"/>
            <a:ext cx="3854925" cy="3037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Group 50"/>
          <p:cNvGrpSpPr>
            <a:grpSpLocks/>
          </p:cNvGrpSpPr>
          <p:nvPr/>
        </p:nvGrpSpPr>
        <p:grpSpPr bwMode="auto">
          <a:xfrm>
            <a:off x="8565765" y="2368293"/>
            <a:ext cx="3314700" cy="2443163"/>
            <a:chOff x="3232" y="2088"/>
            <a:chExt cx="2088" cy="1539"/>
          </a:xfrm>
        </p:grpSpPr>
        <p:sp>
          <p:nvSpPr>
            <p:cNvPr id="9" name="Oval 5"/>
            <p:cNvSpPr>
              <a:spLocks noChangeArrowheads="1"/>
            </p:cNvSpPr>
            <p:nvPr/>
          </p:nvSpPr>
          <p:spPr bwMode="auto">
            <a:xfrm>
              <a:off x="4158" y="2214"/>
              <a:ext cx="84" cy="7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2900">
                <a:latin typeface="Times New Roman" pitchFamily="18" charset="0"/>
                <a:cs typeface="Arial" pitchFamily="34" charset="0"/>
              </a:endParaRPr>
            </a:p>
          </p:txBody>
        </p:sp>
        <p:sp>
          <p:nvSpPr>
            <p:cNvPr id="10" name="Oval 6"/>
            <p:cNvSpPr>
              <a:spLocks noChangeArrowheads="1"/>
            </p:cNvSpPr>
            <p:nvPr/>
          </p:nvSpPr>
          <p:spPr bwMode="auto">
            <a:xfrm>
              <a:off x="3498" y="2652"/>
              <a:ext cx="84" cy="7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2900">
                <a:latin typeface="Times New Roman" pitchFamily="18" charset="0"/>
                <a:cs typeface="Arial" pitchFamily="34" charset="0"/>
              </a:endParaRPr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5016" y="2790"/>
              <a:ext cx="84" cy="7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2900">
                <a:latin typeface="Times New Roman" pitchFamily="18" charset="0"/>
                <a:cs typeface="Arial" pitchFamily="34" charset="0"/>
              </a:endParaRPr>
            </a:p>
          </p:txBody>
        </p:sp>
        <p:sp>
          <p:nvSpPr>
            <p:cNvPr id="12" name="Oval 8"/>
            <p:cNvSpPr>
              <a:spLocks noChangeArrowheads="1"/>
            </p:cNvSpPr>
            <p:nvPr/>
          </p:nvSpPr>
          <p:spPr bwMode="auto">
            <a:xfrm>
              <a:off x="4104" y="3456"/>
              <a:ext cx="84" cy="7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2900">
                <a:latin typeface="Times New Roman" pitchFamily="18" charset="0"/>
                <a:cs typeface="Arial" pitchFamily="34" charset="0"/>
              </a:endParaRPr>
            </a:p>
          </p:txBody>
        </p:sp>
        <p:sp>
          <p:nvSpPr>
            <p:cNvPr id="13" name="Line 9"/>
            <p:cNvSpPr>
              <a:spLocks noChangeShapeType="1"/>
            </p:cNvSpPr>
            <p:nvPr/>
          </p:nvSpPr>
          <p:spPr bwMode="auto">
            <a:xfrm>
              <a:off x="3574" y="2698"/>
              <a:ext cx="1442" cy="1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10"/>
            <p:cNvSpPr>
              <a:spLocks noChangeShapeType="1"/>
            </p:cNvSpPr>
            <p:nvPr/>
          </p:nvSpPr>
          <p:spPr bwMode="auto">
            <a:xfrm flipV="1">
              <a:off x="4176" y="2864"/>
              <a:ext cx="856" cy="6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11"/>
            <p:cNvSpPr>
              <a:spLocks noChangeShapeType="1"/>
            </p:cNvSpPr>
            <p:nvPr/>
          </p:nvSpPr>
          <p:spPr bwMode="auto">
            <a:xfrm>
              <a:off x="4238" y="2274"/>
              <a:ext cx="790" cy="5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3480" y="2150"/>
              <a:ext cx="41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2800" i="1">
                  <a:latin typeface="Times New Roman" pitchFamily="18" charset="0"/>
                  <a:cs typeface="Arial" pitchFamily="34" charset="0"/>
                </a:rPr>
                <a:t>e</a:t>
              </a:r>
              <a:r>
                <a:rPr lang="en-US" altLang="zh-TW" sz="2400" i="1" baseline="-25000">
                  <a:latin typeface="Times New Roman" pitchFamily="18" charset="0"/>
                  <a:cs typeface="Arial" pitchFamily="34" charset="0"/>
                </a:rPr>
                <a:t>1</a:t>
              </a:r>
            </a:p>
          </p:txBody>
        </p:sp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3942" y="2334"/>
              <a:ext cx="41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2800" i="1">
                  <a:latin typeface="Times New Roman" pitchFamily="18" charset="0"/>
                  <a:cs typeface="Arial" pitchFamily="34" charset="0"/>
                </a:rPr>
                <a:t>e</a:t>
              </a:r>
              <a:r>
                <a:rPr lang="en-US" altLang="zh-TW" sz="2400" i="1" baseline="-25000">
                  <a:latin typeface="Times New Roman" pitchFamily="18" charset="0"/>
                  <a:cs typeface="Arial" pitchFamily="34" charset="0"/>
                </a:rPr>
                <a:t>2</a:t>
              </a: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3498" y="3006"/>
              <a:ext cx="41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2800" i="1">
                  <a:latin typeface="Times New Roman" pitchFamily="18" charset="0"/>
                  <a:cs typeface="Arial" pitchFamily="34" charset="0"/>
                </a:rPr>
                <a:t>e</a:t>
              </a:r>
              <a:r>
                <a:rPr lang="en-US" altLang="zh-TW" sz="2400" i="1" baseline="-25000">
                  <a:latin typeface="Times New Roman" pitchFamily="18" charset="0"/>
                  <a:cs typeface="Arial" pitchFamily="34" charset="0"/>
                </a:rPr>
                <a:t>3</a:t>
              </a:r>
            </a:p>
          </p:txBody>
        </p:sp>
        <p:sp>
          <p:nvSpPr>
            <p:cNvPr id="19" name="Text Box 15"/>
            <p:cNvSpPr txBox="1">
              <a:spLocks noChangeArrowheads="1"/>
            </p:cNvSpPr>
            <p:nvPr/>
          </p:nvSpPr>
          <p:spPr bwMode="auto">
            <a:xfrm>
              <a:off x="3942" y="2868"/>
              <a:ext cx="41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2800" i="1">
                  <a:latin typeface="Times New Roman" pitchFamily="18" charset="0"/>
                  <a:cs typeface="Arial" pitchFamily="34" charset="0"/>
                </a:rPr>
                <a:t>e</a:t>
              </a:r>
              <a:r>
                <a:rPr lang="en-US" altLang="zh-TW" sz="2400" i="1" baseline="-25000">
                  <a:latin typeface="Times New Roman" pitchFamily="18" charset="0"/>
                  <a:cs typeface="Arial" pitchFamily="34" charset="0"/>
                </a:rPr>
                <a:t>4</a:t>
              </a:r>
            </a:p>
          </p:txBody>
        </p:sp>
        <p:sp>
          <p:nvSpPr>
            <p:cNvPr id="20" name="Text Box 16"/>
            <p:cNvSpPr txBox="1">
              <a:spLocks noChangeArrowheads="1"/>
            </p:cNvSpPr>
            <p:nvPr/>
          </p:nvSpPr>
          <p:spPr bwMode="auto">
            <a:xfrm>
              <a:off x="4536" y="2238"/>
              <a:ext cx="41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2800" i="1">
                  <a:latin typeface="Times New Roman" pitchFamily="18" charset="0"/>
                  <a:cs typeface="Arial" pitchFamily="34" charset="0"/>
                </a:rPr>
                <a:t>e</a:t>
              </a:r>
              <a:r>
                <a:rPr lang="en-US" altLang="zh-TW" sz="2400" i="1" baseline="-25000">
                  <a:latin typeface="Times New Roman" pitchFamily="18" charset="0"/>
                  <a:cs typeface="Arial" pitchFamily="34" charset="0"/>
                </a:rPr>
                <a:t>6</a:t>
              </a:r>
            </a:p>
          </p:txBody>
        </p:sp>
        <p:sp>
          <p:nvSpPr>
            <p:cNvPr id="21" name="Text Box 17"/>
            <p:cNvSpPr txBox="1">
              <a:spLocks noChangeArrowheads="1"/>
            </p:cNvSpPr>
            <p:nvPr/>
          </p:nvSpPr>
          <p:spPr bwMode="auto">
            <a:xfrm>
              <a:off x="4242" y="2664"/>
              <a:ext cx="41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2800" i="1">
                  <a:latin typeface="Times New Roman" pitchFamily="18" charset="0"/>
                  <a:cs typeface="Arial" pitchFamily="34" charset="0"/>
                </a:rPr>
                <a:t>e</a:t>
              </a:r>
              <a:r>
                <a:rPr lang="en-US" altLang="zh-TW" sz="2400" i="1" baseline="-25000">
                  <a:latin typeface="Times New Roman" pitchFamily="18" charset="0"/>
                  <a:cs typeface="Arial" pitchFamily="34" charset="0"/>
                </a:rPr>
                <a:t>5</a:t>
              </a:r>
            </a:p>
          </p:txBody>
        </p:sp>
        <p:sp>
          <p:nvSpPr>
            <p:cNvPr id="22" name="Text Box 18"/>
            <p:cNvSpPr txBox="1">
              <a:spLocks noChangeArrowheads="1"/>
            </p:cNvSpPr>
            <p:nvPr/>
          </p:nvSpPr>
          <p:spPr bwMode="auto">
            <a:xfrm>
              <a:off x="4578" y="3018"/>
              <a:ext cx="41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2800" i="1">
                  <a:latin typeface="Times New Roman" pitchFamily="18" charset="0"/>
                  <a:cs typeface="Arial" pitchFamily="34" charset="0"/>
                </a:rPr>
                <a:t>e</a:t>
              </a:r>
              <a:r>
                <a:rPr lang="en-US" altLang="zh-TW" sz="2400" i="1" baseline="-25000">
                  <a:latin typeface="Times New Roman" pitchFamily="18" charset="0"/>
                  <a:cs typeface="Arial" pitchFamily="34" charset="0"/>
                </a:rPr>
                <a:t>7</a:t>
              </a: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3566" y="2714"/>
              <a:ext cx="566" cy="742"/>
            </a:xfrm>
            <a:custGeom>
              <a:avLst/>
              <a:gdLst>
                <a:gd name="T0" fmla="*/ 0 w 606"/>
                <a:gd name="T1" fmla="*/ 0 h 804"/>
                <a:gd name="T2" fmla="*/ 18 w 606"/>
                <a:gd name="T3" fmla="*/ 7 h 804"/>
                <a:gd name="T4" fmla="*/ 33 w 606"/>
                <a:gd name="T5" fmla="*/ 22 h 804"/>
                <a:gd name="T6" fmla="*/ 37 w 606"/>
                <a:gd name="T7" fmla="*/ 30 h 8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06"/>
                <a:gd name="T13" fmla="*/ 0 h 804"/>
                <a:gd name="T14" fmla="*/ 606 w 606"/>
                <a:gd name="T15" fmla="*/ 804 h 8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06" h="804">
                  <a:moveTo>
                    <a:pt x="0" y="0"/>
                  </a:moveTo>
                  <a:cubicBezTo>
                    <a:pt x="47" y="34"/>
                    <a:pt x="194" y="108"/>
                    <a:pt x="282" y="204"/>
                  </a:cubicBezTo>
                  <a:cubicBezTo>
                    <a:pt x="370" y="300"/>
                    <a:pt x="474" y="476"/>
                    <a:pt x="528" y="576"/>
                  </a:cubicBezTo>
                  <a:cubicBezTo>
                    <a:pt x="582" y="676"/>
                    <a:pt x="590" y="757"/>
                    <a:pt x="606" y="80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3542" y="2728"/>
              <a:ext cx="566" cy="756"/>
            </a:xfrm>
            <a:custGeom>
              <a:avLst/>
              <a:gdLst>
                <a:gd name="T0" fmla="*/ 0 w 612"/>
                <a:gd name="T1" fmla="*/ 0 h 792"/>
                <a:gd name="T2" fmla="*/ 6 w 612"/>
                <a:gd name="T3" fmla="*/ 43 h 792"/>
                <a:gd name="T4" fmla="*/ 15 w 612"/>
                <a:gd name="T5" fmla="*/ 93 h 792"/>
                <a:gd name="T6" fmla="*/ 25 w 612"/>
                <a:gd name="T7" fmla="*/ 118 h 79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12"/>
                <a:gd name="T13" fmla="*/ 0 h 792"/>
                <a:gd name="T14" fmla="*/ 612 w 612"/>
                <a:gd name="T15" fmla="*/ 792 h 79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12" h="792">
                  <a:moveTo>
                    <a:pt x="0" y="0"/>
                  </a:moveTo>
                  <a:cubicBezTo>
                    <a:pt x="21" y="89"/>
                    <a:pt x="37" y="178"/>
                    <a:pt x="96" y="282"/>
                  </a:cubicBezTo>
                  <a:cubicBezTo>
                    <a:pt x="155" y="386"/>
                    <a:pt x="268" y="539"/>
                    <a:pt x="354" y="624"/>
                  </a:cubicBezTo>
                  <a:cubicBezTo>
                    <a:pt x="440" y="709"/>
                    <a:pt x="558" y="757"/>
                    <a:pt x="612" y="792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/>
            <p:cNvSpPr>
              <a:spLocks/>
            </p:cNvSpPr>
            <p:nvPr/>
          </p:nvSpPr>
          <p:spPr bwMode="auto">
            <a:xfrm>
              <a:off x="3552" y="2248"/>
              <a:ext cx="608" cy="412"/>
            </a:xfrm>
            <a:custGeom>
              <a:avLst/>
              <a:gdLst>
                <a:gd name="T0" fmla="*/ 0 w 648"/>
                <a:gd name="T1" fmla="*/ 20 h 444"/>
                <a:gd name="T2" fmla="*/ 9 w 648"/>
                <a:gd name="T3" fmla="*/ 11 h 444"/>
                <a:gd name="T4" fmla="*/ 24 w 648"/>
                <a:gd name="T5" fmla="*/ 6 h 444"/>
                <a:gd name="T6" fmla="*/ 47 w 648"/>
                <a:gd name="T7" fmla="*/ 0 h 44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48"/>
                <a:gd name="T13" fmla="*/ 0 h 444"/>
                <a:gd name="T14" fmla="*/ 648 w 648"/>
                <a:gd name="T15" fmla="*/ 444 h 44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48" h="444">
                  <a:moveTo>
                    <a:pt x="0" y="444"/>
                  </a:moveTo>
                  <a:cubicBezTo>
                    <a:pt x="22" y="408"/>
                    <a:pt x="75" y="290"/>
                    <a:pt x="132" y="228"/>
                  </a:cubicBezTo>
                  <a:cubicBezTo>
                    <a:pt x="189" y="166"/>
                    <a:pt x="256" y="110"/>
                    <a:pt x="342" y="72"/>
                  </a:cubicBezTo>
                  <a:cubicBezTo>
                    <a:pt x="428" y="34"/>
                    <a:pt x="584" y="15"/>
                    <a:pt x="648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/>
            <p:cNvSpPr>
              <a:spLocks/>
            </p:cNvSpPr>
            <p:nvPr/>
          </p:nvSpPr>
          <p:spPr bwMode="auto">
            <a:xfrm>
              <a:off x="3572" y="2278"/>
              <a:ext cx="598" cy="400"/>
            </a:xfrm>
            <a:custGeom>
              <a:avLst/>
              <a:gdLst>
                <a:gd name="T0" fmla="*/ 0 w 648"/>
                <a:gd name="T1" fmla="*/ 18 h 432"/>
                <a:gd name="T2" fmla="*/ 9 w 648"/>
                <a:gd name="T3" fmla="*/ 16 h 432"/>
                <a:gd name="T4" fmla="*/ 18 w 648"/>
                <a:gd name="T5" fmla="*/ 8 h 432"/>
                <a:gd name="T6" fmla="*/ 24 w 648"/>
                <a:gd name="T7" fmla="*/ 0 h 43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48"/>
                <a:gd name="T13" fmla="*/ 0 h 432"/>
                <a:gd name="T14" fmla="*/ 648 w 648"/>
                <a:gd name="T15" fmla="*/ 432 h 43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48" h="432">
                  <a:moveTo>
                    <a:pt x="0" y="432"/>
                  </a:moveTo>
                  <a:cubicBezTo>
                    <a:pt x="40" y="420"/>
                    <a:pt x="156" y="400"/>
                    <a:pt x="240" y="360"/>
                  </a:cubicBezTo>
                  <a:cubicBezTo>
                    <a:pt x="324" y="320"/>
                    <a:pt x="436" y="252"/>
                    <a:pt x="504" y="192"/>
                  </a:cubicBezTo>
                  <a:cubicBezTo>
                    <a:pt x="572" y="132"/>
                    <a:pt x="618" y="40"/>
                    <a:pt x="648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 Box 23"/>
            <p:cNvSpPr txBox="1">
              <a:spLocks noChangeArrowheads="1"/>
            </p:cNvSpPr>
            <p:nvPr/>
          </p:nvSpPr>
          <p:spPr bwMode="auto">
            <a:xfrm>
              <a:off x="4280" y="3408"/>
              <a:ext cx="336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1600" b="1">
                  <a:latin typeface="Times New Roman" pitchFamily="18" charset="0"/>
                  <a:cs typeface="Arial" pitchFamily="34" charset="0"/>
                </a:rPr>
                <a:t>Z</a:t>
              </a:r>
            </a:p>
          </p:txBody>
        </p:sp>
        <p:sp>
          <p:nvSpPr>
            <p:cNvPr id="28" name="Text Box 24"/>
            <p:cNvSpPr txBox="1">
              <a:spLocks noChangeArrowheads="1"/>
            </p:cNvSpPr>
            <p:nvPr/>
          </p:nvSpPr>
          <p:spPr bwMode="auto">
            <a:xfrm>
              <a:off x="4984" y="2584"/>
              <a:ext cx="336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1600" b="1">
                  <a:latin typeface="Times New Roman" pitchFamily="18" charset="0"/>
                  <a:cs typeface="Arial" pitchFamily="34" charset="0"/>
                </a:rPr>
                <a:t>Y</a:t>
              </a:r>
            </a:p>
          </p:txBody>
        </p:sp>
        <p:sp>
          <p:nvSpPr>
            <p:cNvPr id="29" name="Text Box 25"/>
            <p:cNvSpPr txBox="1">
              <a:spLocks noChangeArrowheads="1"/>
            </p:cNvSpPr>
            <p:nvPr/>
          </p:nvSpPr>
          <p:spPr bwMode="auto">
            <a:xfrm>
              <a:off x="4240" y="2088"/>
              <a:ext cx="336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1600" b="1">
                  <a:latin typeface="Times New Roman" pitchFamily="18" charset="0"/>
                  <a:cs typeface="Arial" pitchFamily="34" charset="0"/>
                </a:rPr>
                <a:t>X</a:t>
              </a:r>
            </a:p>
          </p:txBody>
        </p:sp>
        <p:sp>
          <p:nvSpPr>
            <p:cNvPr id="30" name="Text Box 26"/>
            <p:cNvSpPr txBox="1">
              <a:spLocks noChangeArrowheads="1"/>
            </p:cNvSpPr>
            <p:nvPr/>
          </p:nvSpPr>
          <p:spPr bwMode="auto">
            <a:xfrm>
              <a:off x="3232" y="2576"/>
              <a:ext cx="336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1600" b="1">
                  <a:latin typeface="Times New Roman" pitchFamily="18" charset="0"/>
                  <a:cs typeface="Arial" pitchFamily="34" charset="0"/>
                </a:rPr>
                <a:t>W</a:t>
              </a:r>
            </a:p>
          </p:txBody>
        </p:sp>
      </p:grpSp>
      <p:grpSp>
        <p:nvGrpSpPr>
          <p:cNvPr id="31" name="Group 27"/>
          <p:cNvGrpSpPr>
            <a:grpSpLocks/>
          </p:cNvGrpSpPr>
          <p:nvPr/>
        </p:nvGrpSpPr>
        <p:grpSpPr bwMode="auto">
          <a:xfrm>
            <a:off x="4617653" y="2568318"/>
            <a:ext cx="3676650" cy="1795463"/>
            <a:chOff x="801" y="2552"/>
            <a:chExt cx="2316" cy="1131"/>
          </a:xfrm>
        </p:grpSpPr>
        <p:sp>
          <p:nvSpPr>
            <p:cNvPr id="32" name="Oval 28"/>
            <p:cNvSpPr>
              <a:spLocks noChangeArrowheads="1"/>
            </p:cNvSpPr>
            <p:nvPr/>
          </p:nvSpPr>
          <p:spPr bwMode="auto">
            <a:xfrm>
              <a:off x="1176" y="2792"/>
              <a:ext cx="768" cy="48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2900">
                <a:latin typeface="Times New Roman" pitchFamily="18" charset="0"/>
                <a:cs typeface="Arial" pitchFamily="34" charset="0"/>
              </a:endParaRPr>
            </a:p>
          </p:txBody>
        </p:sp>
        <p:sp>
          <p:nvSpPr>
            <p:cNvPr id="33" name="Freeform 29"/>
            <p:cNvSpPr>
              <a:spLocks/>
            </p:cNvSpPr>
            <p:nvPr/>
          </p:nvSpPr>
          <p:spPr bwMode="auto">
            <a:xfrm>
              <a:off x="801" y="3182"/>
              <a:ext cx="2151" cy="345"/>
            </a:xfrm>
            <a:custGeom>
              <a:avLst/>
              <a:gdLst>
                <a:gd name="T0" fmla="*/ 0 w 2151"/>
                <a:gd name="T1" fmla="*/ 30 h 345"/>
                <a:gd name="T2" fmla="*/ 240 w 2151"/>
                <a:gd name="T3" fmla="*/ 63 h 345"/>
                <a:gd name="T4" fmla="*/ 387 w 2151"/>
                <a:gd name="T5" fmla="*/ 111 h 345"/>
                <a:gd name="T6" fmla="*/ 543 w 2151"/>
                <a:gd name="T7" fmla="*/ 159 h 345"/>
                <a:gd name="T8" fmla="*/ 744 w 2151"/>
                <a:gd name="T9" fmla="*/ 201 h 345"/>
                <a:gd name="T10" fmla="*/ 888 w 2151"/>
                <a:gd name="T11" fmla="*/ 195 h 345"/>
                <a:gd name="T12" fmla="*/ 999 w 2151"/>
                <a:gd name="T13" fmla="*/ 159 h 345"/>
                <a:gd name="T14" fmla="*/ 1116 w 2151"/>
                <a:gd name="T15" fmla="*/ 105 h 345"/>
                <a:gd name="T16" fmla="*/ 1215 w 2151"/>
                <a:gd name="T17" fmla="*/ 60 h 345"/>
                <a:gd name="T18" fmla="*/ 1314 w 2151"/>
                <a:gd name="T19" fmla="*/ 9 h 345"/>
                <a:gd name="T20" fmla="*/ 1482 w 2151"/>
                <a:gd name="T21" fmla="*/ 39 h 345"/>
                <a:gd name="T22" fmla="*/ 1635 w 2151"/>
                <a:gd name="T23" fmla="*/ 99 h 345"/>
                <a:gd name="T24" fmla="*/ 1812 w 2151"/>
                <a:gd name="T25" fmla="*/ 156 h 345"/>
                <a:gd name="T26" fmla="*/ 1941 w 2151"/>
                <a:gd name="T27" fmla="*/ 213 h 345"/>
                <a:gd name="T28" fmla="*/ 2151 w 2151"/>
                <a:gd name="T29" fmla="*/ 345 h 34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151"/>
                <a:gd name="T46" fmla="*/ 0 h 345"/>
                <a:gd name="T47" fmla="*/ 2151 w 2151"/>
                <a:gd name="T48" fmla="*/ 345 h 345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151" h="345">
                  <a:moveTo>
                    <a:pt x="0" y="30"/>
                  </a:moveTo>
                  <a:cubicBezTo>
                    <a:pt x="93" y="16"/>
                    <a:pt x="150" y="30"/>
                    <a:pt x="240" y="63"/>
                  </a:cubicBezTo>
                  <a:cubicBezTo>
                    <a:pt x="336" y="99"/>
                    <a:pt x="314" y="86"/>
                    <a:pt x="387" y="111"/>
                  </a:cubicBezTo>
                  <a:cubicBezTo>
                    <a:pt x="405" y="117"/>
                    <a:pt x="543" y="159"/>
                    <a:pt x="543" y="159"/>
                  </a:cubicBezTo>
                  <a:cubicBezTo>
                    <a:pt x="609" y="177"/>
                    <a:pt x="683" y="193"/>
                    <a:pt x="744" y="201"/>
                  </a:cubicBezTo>
                  <a:cubicBezTo>
                    <a:pt x="869" y="198"/>
                    <a:pt x="763" y="200"/>
                    <a:pt x="888" y="195"/>
                  </a:cubicBezTo>
                  <a:cubicBezTo>
                    <a:pt x="926" y="193"/>
                    <a:pt x="962" y="170"/>
                    <a:pt x="999" y="159"/>
                  </a:cubicBezTo>
                  <a:cubicBezTo>
                    <a:pt x="1017" y="154"/>
                    <a:pt x="1099" y="111"/>
                    <a:pt x="1116" y="105"/>
                  </a:cubicBezTo>
                  <a:cubicBezTo>
                    <a:pt x="1125" y="102"/>
                    <a:pt x="1215" y="60"/>
                    <a:pt x="1215" y="60"/>
                  </a:cubicBezTo>
                  <a:cubicBezTo>
                    <a:pt x="1238" y="25"/>
                    <a:pt x="1266" y="21"/>
                    <a:pt x="1314" y="9"/>
                  </a:cubicBezTo>
                  <a:cubicBezTo>
                    <a:pt x="1362" y="0"/>
                    <a:pt x="1419" y="6"/>
                    <a:pt x="1482" y="39"/>
                  </a:cubicBezTo>
                  <a:cubicBezTo>
                    <a:pt x="1575" y="69"/>
                    <a:pt x="1533" y="54"/>
                    <a:pt x="1635" y="99"/>
                  </a:cubicBezTo>
                  <a:cubicBezTo>
                    <a:pt x="1782" y="132"/>
                    <a:pt x="1719" y="117"/>
                    <a:pt x="1812" y="156"/>
                  </a:cubicBezTo>
                  <a:cubicBezTo>
                    <a:pt x="1881" y="201"/>
                    <a:pt x="1895" y="179"/>
                    <a:pt x="1941" y="213"/>
                  </a:cubicBezTo>
                  <a:cubicBezTo>
                    <a:pt x="1999" y="256"/>
                    <a:pt x="2100" y="294"/>
                    <a:pt x="2151" y="34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0"/>
            <p:cNvSpPr>
              <a:spLocks/>
            </p:cNvSpPr>
            <p:nvPr/>
          </p:nvSpPr>
          <p:spPr bwMode="auto">
            <a:xfrm>
              <a:off x="840" y="2552"/>
              <a:ext cx="2151" cy="329"/>
            </a:xfrm>
            <a:custGeom>
              <a:avLst/>
              <a:gdLst>
                <a:gd name="T0" fmla="*/ 0 w 2151"/>
                <a:gd name="T1" fmla="*/ 315 h 329"/>
                <a:gd name="T2" fmla="*/ 240 w 2151"/>
                <a:gd name="T3" fmla="*/ 282 h 329"/>
                <a:gd name="T4" fmla="*/ 387 w 2151"/>
                <a:gd name="T5" fmla="*/ 234 h 329"/>
                <a:gd name="T6" fmla="*/ 543 w 2151"/>
                <a:gd name="T7" fmla="*/ 186 h 329"/>
                <a:gd name="T8" fmla="*/ 744 w 2151"/>
                <a:gd name="T9" fmla="*/ 144 h 329"/>
                <a:gd name="T10" fmla="*/ 888 w 2151"/>
                <a:gd name="T11" fmla="*/ 150 h 329"/>
                <a:gd name="T12" fmla="*/ 999 w 2151"/>
                <a:gd name="T13" fmla="*/ 186 h 329"/>
                <a:gd name="T14" fmla="*/ 1116 w 2151"/>
                <a:gd name="T15" fmla="*/ 240 h 329"/>
                <a:gd name="T16" fmla="*/ 1218 w 2151"/>
                <a:gd name="T17" fmla="*/ 264 h 329"/>
                <a:gd name="T18" fmla="*/ 1365 w 2151"/>
                <a:gd name="T19" fmla="*/ 291 h 329"/>
                <a:gd name="T20" fmla="*/ 1503 w 2151"/>
                <a:gd name="T21" fmla="*/ 267 h 329"/>
                <a:gd name="T22" fmla="*/ 1662 w 2151"/>
                <a:gd name="T23" fmla="*/ 231 h 329"/>
                <a:gd name="T24" fmla="*/ 1836 w 2151"/>
                <a:gd name="T25" fmla="*/ 168 h 329"/>
                <a:gd name="T26" fmla="*/ 1971 w 2151"/>
                <a:gd name="T27" fmla="*/ 105 h 329"/>
                <a:gd name="T28" fmla="*/ 2151 w 2151"/>
                <a:gd name="T29" fmla="*/ 0 h 32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151"/>
                <a:gd name="T46" fmla="*/ 0 h 329"/>
                <a:gd name="T47" fmla="*/ 2151 w 2151"/>
                <a:gd name="T48" fmla="*/ 329 h 32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151" h="329">
                  <a:moveTo>
                    <a:pt x="0" y="315"/>
                  </a:moveTo>
                  <a:cubicBezTo>
                    <a:pt x="93" y="329"/>
                    <a:pt x="150" y="315"/>
                    <a:pt x="240" y="282"/>
                  </a:cubicBezTo>
                  <a:cubicBezTo>
                    <a:pt x="336" y="246"/>
                    <a:pt x="314" y="259"/>
                    <a:pt x="387" y="234"/>
                  </a:cubicBezTo>
                  <a:cubicBezTo>
                    <a:pt x="405" y="228"/>
                    <a:pt x="543" y="186"/>
                    <a:pt x="543" y="186"/>
                  </a:cubicBezTo>
                  <a:cubicBezTo>
                    <a:pt x="609" y="168"/>
                    <a:pt x="683" y="152"/>
                    <a:pt x="744" y="144"/>
                  </a:cubicBezTo>
                  <a:cubicBezTo>
                    <a:pt x="869" y="147"/>
                    <a:pt x="763" y="145"/>
                    <a:pt x="888" y="150"/>
                  </a:cubicBezTo>
                  <a:cubicBezTo>
                    <a:pt x="926" y="152"/>
                    <a:pt x="962" y="175"/>
                    <a:pt x="999" y="186"/>
                  </a:cubicBezTo>
                  <a:cubicBezTo>
                    <a:pt x="1017" y="191"/>
                    <a:pt x="1099" y="234"/>
                    <a:pt x="1116" y="240"/>
                  </a:cubicBezTo>
                  <a:cubicBezTo>
                    <a:pt x="1125" y="243"/>
                    <a:pt x="1179" y="249"/>
                    <a:pt x="1218" y="264"/>
                  </a:cubicBezTo>
                  <a:cubicBezTo>
                    <a:pt x="1281" y="303"/>
                    <a:pt x="1317" y="279"/>
                    <a:pt x="1365" y="291"/>
                  </a:cubicBezTo>
                  <a:cubicBezTo>
                    <a:pt x="1434" y="276"/>
                    <a:pt x="1431" y="279"/>
                    <a:pt x="1503" y="267"/>
                  </a:cubicBezTo>
                  <a:cubicBezTo>
                    <a:pt x="1596" y="237"/>
                    <a:pt x="1575" y="249"/>
                    <a:pt x="1662" y="231"/>
                  </a:cubicBezTo>
                  <a:cubicBezTo>
                    <a:pt x="1728" y="195"/>
                    <a:pt x="1743" y="207"/>
                    <a:pt x="1836" y="168"/>
                  </a:cubicBezTo>
                  <a:cubicBezTo>
                    <a:pt x="1905" y="123"/>
                    <a:pt x="1925" y="139"/>
                    <a:pt x="1971" y="105"/>
                  </a:cubicBezTo>
                  <a:cubicBezTo>
                    <a:pt x="2029" y="62"/>
                    <a:pt x="2100" y="51"/>
                    <a:pt x="2151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1"/>
            <p:cNvSpPr>
              <a:spLocks/>
            </p:cNvSpPr>
            <p:nvPr/>
          </p:nvSpPr>
          <p:spPr bwMode="auto">
            <a:xfrm>
              <a:off x="2076" y="2711"/>
              <a:ext cx="1041" cy="729"/>
            </a:xfrm>
            <a:custGeom>
              <a:avLst/>
              <a:gdLst>
                <a:gd name="T0" fmla="*/ 939 w 1041"/>
                <a:gd name="T1" fmla="*/ 0 h 729"/>
                <a:gd name="T2" fmla="*/ 867 w 1041"/>
                <a:gd name="T3" fmla="*/ 30 h 729"/>
                <a:gd name="T4" fmla="*/ 786 w 1041"/>
                <a:gd name="T5" fmla="*/ 72 h 729"/>
                <a:gd name="T6" fmla="*/ 726 w 1041"/>
                <a:gd name="T7" fmla="*/ 108 h 729"/>
                <a:gd name="T8" fmla="*/ 669 w 1041"/>
                <a:gd name="T9" fmla="*/ 126 h 729"/>
                <a:gd name="T10" fmla="*/ 621 w 1041"/>
                <a:gd name="T11" fmla="*/ 141 h 729"/>
                <a:gd name="T12" fmla="*/ 561 w 1041"/>
                <a:gd name="T13" fmla="*/ 144 h 729"/>
                <a:gd name="T14" fmla="*/ 474 w 1041"/>
                <a:gd name="T15" fmla="*/ 156 h 729"/>
                <a:gd name="T16" fmla="*/ 381 w 1041"/>
                <a:gd name="T17" fmla="*/ 168 h 729"/>
                <a:gd name="T18" fmla="*/ 294 w 1041"/>
                <a:gd name="T19" fmla="*/ 180 h 729"/>
                <a:gd name="T20" fmla="*/ 129 w 1041"/>
                <a:gd name="T21" fmla="*/ 216 h 729"/>
                <a:gd name="T22" fmla="*/ 21 w 1041"/>
                <a:gd name="T23" fmla="*/ 255 h 729"/>
                <a:gd name="T24" fmla="*/ 3 w 1041"/>
                <a:gd name="T25" fmla="*/ 339 h 729"/>
                <a:gd name="T26" fmla="*/ 87 w 1041"/>
                <a:gd name="T27" fmla="*/ 399 h 729"/>
                <a:gd name="T28" fmla="*/ 300 w 1041"/>
                <a:gd name="T29" fmla="*/ 441 h 729"/>
                <a:gd name="T30" fmla="*/ 480 w 1041"/>
                <a:gd name="T31" fmla="*/ 498 h 729"/>
                <a:gd name="T32" fmla="*/ 606 w 1041"/>
                <a:gd name="T33" fmla="*/ 537 h 729"/>
                <a:gd name="T34" fmla="*/ 681 w 1041"/>
                <a:gd name="T35" fmla="*/ 555 h 729"/>
                <a:gd name="T36" fmla="*/ 747 w 1041"/>
                <a:gd name="T37" fmla="*/ 564 h 729"/>
                <a:gd name="T38" fmla="*/ 798 w 1041"/>
                <a:gd name="T39" fmla="*/ 582 h 729"/>
                <a:gd name="T40" fmla="*/ 855 w 1041"/>
                <a:gd name="T41" fmla="*/ 606 h 729"/>
                <a:gd name="T42" fmla="*/ 888 w 1041"/>
                <a:gd name="T43" fmla="*/ 639 h 729"/>
                <a:gd name="T44" fmla="*/ 927 w 1041"/>
                <a:gd name="T45" fmla="*/ 669 h 729"/>
                <a:gd name="T46" fmla="*/ 972 w 1041"/>
                <a:gd name="T47" fmla="*/ 693 h 729"/>
                <a:gd name="T48" fmla="*/ 1041 w 1041"/>
                <a:gd name="T49" fmla="*/ 729 h 729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041"/>
                <a:gd name="T76" fmla="*/ 0 h 729"/>
                <a:gd name="T77" fmla="*/ 1041 w 1041"/>
                <a:gd name="T78" fmla="*/ 729 h 729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041" h="729">
                  <a:moveTo>
                    <a:pt x="939" y="0"/>
                  </a:moveTo>
                  <a:cubicBezTo>
                    <a:pt x="915" y="8"/>
                    <a:pt x="888" y="15"/>
                    <a:pt x="867" y="30"/>
                  </a:cubicBezTo>
                  <a:cubicBezTo>
                    <a:pt x="841" y="48"/>
                    <a:pt x="819" y="67"/>
                    <a:pt x="786" y="72"/>
                  </a:cubicBezTo>
                  <a:cubicBezTo>
                    <a:pt x="755" y="82"/>
                    <a:pt x="757" y="98"/>
                    <a:pt x="726" y="108"/>
                  </a:cubicBezTo>
                  <a:cubicBezTo>
                    <a:pt x="710" y="113"/>
                    <a:pt x="686" y="122"/>
                    <a:pt x="669" y="126"/>
                  </a:cubicBezTo>
                  <a:cubicBezTo>
                    <a:pt x="658" y="134"/>
                    <a:pt x="633" y="134"/>
                    <a:pt x="621" y="141"/>
                  </a:cubicBezTo>
                  <a:cubicBezTo>
                    <a:pt x="608" y="148"/>
                    <a:pt x="575" y="139"/>
                    <a:pt x="561" y="144"/>
                  </a:cubicBezTo>
                  <a:cubicBezTo>
                    <a:pt x="544" y="161"/>
                    <a:pt x="496" y="149"/>
                    <a:pt x="474" y="156"/>
                  </a:cubicBezTo>
                  <a:cubicBezTo>
                    <a:pt x="463" y="167"/>
                    <a:pt x="395" y="162"/>
                    <a:pt x="381" y="168"/>
                  </a:cubicBezTo>
                  <a:cubicBezTo>
                    <a:pt x="375" y="171"/>
                    <a:pt x="294" y="180"/>
                    <a:pt x="294" y="180"/>
                  </a:cubicBezTo>
                  <a:cubicBezTo>
                    <a:pt x="286" y="192"/>
                    <a:pt x="144" y="211"/>
                    <a:pt x="129" y="216"/>
                  </a:cubicBezTo>
                  <a:cubicBezTo>
                    <a:pt x="112" y="233"/>
                    <a:pt x="38" y="238"/>
                    <a:pt x="21" y="255"/>
                  </a:cubicBezTo>
                  <a:cubicBezTo>
                    <a:pt x="18" y="265"/>
                    <a:pt x="0" y="303"/>
                    <a:pt x="3" y="339"/>
                  </a:cubicBezTo>
                  <a:cubicBezTo>
                    <a:pt x="0" y="381"/>
                    <a:pt x="70" y="389"/>
                    <a:pt x="87" y="399"/>
                  </a:cubicBezTo>
                  <a:cubicBezTo>
                    <a:pt x="105" y="409"/>
                    <a:pt x="171" y="414"/>
                    <a:pt x="300" y="441"/>
                  </a:cubicBezTo>
                  <a:cubicBezTo>
                    <a:pt x="399" y="459"/>
                    <a:pt x="375" y="462"/>
                    <a:pt x="480" y="498"/>
                  </a:cubicBezTo>
                  <a:cubicBezTo>
                    <a:pt x="555" y="537"/>
                    <a:pt x="568" y="527"/>
                    <a:pt x="606" y="537"/>
                  </a:cubicBezTo>
                  <a:cubicBezTo>
                    <a:pt x="628" y="552"/>
                    <a:pt x="655" y="548"/>
                    <a:pt x="681" y="555"/>
                  </a:cubicBezTo>
                  <a:cubicBezTo>
                    <a:pt x="695" y="564"/>
                    <a:pt x="731" y="560"/>
                    <a:pt x="747" y="564"/>
                  </a:cubicBezTo>
                  <a:cubicBezTo>
                    <a:pt x="765" y="576"/>
                    <a:pt x="779" y="576"/>
                    <a:pt x="798" y="582"/>
                  </a:cubicBezTo>
                  <a:cubicBezTo>
                    <a:pt x="819" y="603"/>
                    <a:pt x="839" y="595"/>
                    <a:pt x="855" y="606"/>
                  </a:cubicBezTo>
                  <a:cubicBezTo>
                    <a:pt x="866" y="623"/>
                    <a:pt x="874" y="625"/>
                    <a:pt x="888" y="639"/>
                  </a:cubicBezTo>
                  <a:cubicBezTo>
                    <a:pt x="903" y="654"/>
                    <a:pt x="912" y="662"/>
                    <a:pt x="927" y="669"/>
                  </a:cubicBezTo>
                  <a:cubicBezTo>
                    <a:pt x="942" y="676"/>
                    <a:pt x="956" y="690"/>
                    <a:pt x="972" y="693"/>
                  </a:cubicBezTo>
                  <a:cubicBezTo>
                    <a:pt x="1005" y="711"/>
                    <a:pt x="1024" y="729"/>
                    <a:pt x="1041" y="729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32"/>
            <p:cNvSpPr>
              <a:spLocks noChangeShapeType="1"/>
            </p:cNvSpPr>
            <p:nvPr/>
          </p:nvSpPr>
          <p:spPr bwMode="auto">
            <a:xfrm>
              <a:off x="1320" y="2648"/>
              <a:ext cx="96" cy="28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33"/>
            <p:cNvSpPr>
              <a:spLocks noChangeShapeType="1"/>
            </p:cNvSpPr>
            <p:nvPr/>
          </p:nvSpPr>
          <p:spPr bwMode="auto">
            <a:xfrm>
              <a:off x="1368" y="2648"/>
              <a:ext cx="96" cy="28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4"/>
            <p:cNvSpPr>
              <a:spLocks/>
            </p:cNvSpPr>
            <p:nvPr/>
          </p:nvSpPr>
          <p:spPr bwMode="auto">
            <a:xfrm>
              <a:off x="1671" y="2648"/>
              <a:ext cx="33" cy="258"/>
            </a:xfrm>
            <a:custGeom>
              <a:avLst/>
              <a:gdLst>
                <a:gd name="T0" fmla="*/ 33 w 33"/>
                <a:gd name="T1" fmla="*/ 0 h 267"/>
                <a:gd name="T2" fmla="*/ 0 w 33"/>
                <a:gd name="T3" fmla="*/ 66 h 267"/>
                <a:gd name="T4" fmla="*/ 0 60000 65536"/>
                <a:gd name="T5" fmla="*/ 0 60000 65536"/>
                <a:gd name="T6" fmla="*/ 0 w 33"/>
                <a:gd name="T7" fmla="*/ 0 h 267"/>
                <a:gd name="T8" fmla="*/ 33 w 33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3" h="267">
                  <a:moveTo>
                    <a:pt x="33" y="0"/>
                  </a:moveTo>
                  <a:lnTo>
                    <a:pt x="0" y="267"/>
                  </a:lnTo>
                </a:path>
              </a:pathLst>
            </a:cu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5"/>
            <p:cNvSpPr>
              <a:spLocks/>
            </p:cNvSpPr>
            <p:nvPr/>
          </p:nvSpPr>
          <p:spPr bwMode="auto">
            <a:xfrm>
              <a:off x="1722" y="2648"/>
              <a:ext cx="30" cy="264"/>
            </a:xfrm>
            <a:custGeom>
              <a:avLst/>
              <a:gdLst>
                <a:gd name="T0" fmla="*/ 30 w 30"/>
                <a:gd name="T1" fmla="*/ 0 h 264"/>
                <a:gd name="T2" fmla="*/ 0 w 30"/>
                <a:gd name="T3" fmla="*/ 264 h 264"/>
                <a:gd name="T4" fmla="*/ 0 60000 65536"/>
                <a:gd name="T5" fmla="*/ 0 60000 65536"/>
                <a:gd name="T6" fmla="*/ 0 w 30"/>
                <a:gd name="T7" fmla="*/ 0 h 264"/>
                <a:gd name="T8" fmla="*/ 30 w 30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0" h="264">
                  <a:moveTo>
                    <a:pt x="30" y="0"/>
                  </a:moveTo>
                  <a:lnTo>
                    <a:pt x="0" y="264"/>
                  </a:lnTo>
                </a:path>
              </a:pathLst>
            </a:cu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 flipV="1">
              <a:off x="1896" y="3008"/>
              <a:ext cx="267" cy="24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>
              <a:off x="2616" y="2696"/>
              <a:ext cx="93" cy="270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8"/>
            <p:cNvSpPr>
              <a:spLocks/>
            </p:cNvSpPr>
            <p:nvPr/>
          </p:nvSpPr>
          <p:spPr bwMode="auto">
            <a:xfrm>
              <a:off x="2658" y="3224"/>
              <a:ext cx="102" cy="261"/>
            </a:xfrm>
            <a:custGeom>
              <a:avLst/>
              <a:gdLst>
                <a:gd name="T0" fmla="*/ 102 w 102"/>
                <a:gd name="T1" fmla="*/ 0 h 261"/>
                <a:gd name="T2" fmla="*/ 0 w 102"/>
                <a:gd name="T3" fmla="*/ 261 h 261"/>
                <a:gd name="T4" fmla="*/ 0 60000 65536"/>
                <a:gd name="T5" fmla="*/ 0 60000 65536"/>
                <a:gd name="T6" fmla="*/ 0 w 102"/>
                <a:gd name="T7" fmla="*/ 0 h 261"/>
                <a:gd name="T8" fmla="*/ 102 w 102"/>
                <a:gd name="T9" fmla="*/ 261 h 26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02" h="261">
                  <a:moveTo>
                    <a:pt x="102" y="0"/>
                  </a:moveTo>
                  <a:lnTo>
                    <a:pt x="0" y="261"/>
                  </a:lnTo>
                </a:path>
              </a:pathLst>
            </a:cu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9"/>
            <p:cNvSpPr>
              <a:spLocks/>
            </p:cNvSpPr>
            <p:nvPr/>
          </p:nvSpPr>
          <p:spPr bwMode="auto">
            <a:xfrm>
              <a:off x="2709" y="3224"/>
              <a:ext cx="99" cy="255"/>
            </a:xfrm>
            <a:custGeom>
              <a:avLst/>
              <a:gdLst>
                <a:gd name="T0" fmla="*/ 99 w 99"/>
                <a:gd name="T1" fmla="*/ 0 h 255"/>
                <a:gd name="T2" fmla="*/ 0 w 99"/>
                <a:gd name="T3" fmla="*/ 255 h 255"/>
                <a:gd name="T4" fmla="*/ 0 60000 65536"/>
                <a:gd name="T5" fmla="*/ 0 60000 65536"/>
                <a:gd name="T6" fmla="*/ 0 w 99"/>
                <a:gd name="T7" fmla="*/ 0 h 255"/>
                <a:gd name="T8" fmla="*/ 99 w 99"/>
                <a:gd name="T9" fmla="*/ 255 h 25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9" h="255">
                  <a:moveTo>
                    <a:pt x="99" y="0"/>
                  </a:moveTo>
                  <a:lnTo>
                    <a:pt x="0" y="255"/>
                  </a:lnTo>
                </a:path>
              </a:pathLst>
            </a:cu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Line 40"/>
            <p:cNvSpPr>
              <a:spLocks noChangeShapeType="1"/>
            </p:cNvSpPr>
            <p:nvPr/>
          </p:nvSpPr>
          <p:spPr bwMode="auto">
            <a:xfrm>
              <a:off x="1704" y="3176"/>
              <a:ext cx="144" cy="240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Line 41"/>
            <p:cNvSpPr>
              <a:spLocks noChangeShapeType="1"/>
            </p:cNvSpPr>
            <p:nvPr/>
          </p:nvSpPr>
          <p:spPr bwMode="auto">
            <a:xfrm>
              <a:off x="1752" y="3176"/>
              <a:ext cx="144" cy="240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42"/>
            <p:cNvSpPr>
              <a:spLocks/>
            </p:cNvSpPr>
            <p:nvPr/>
          </p:nvSpPr>
          <p:spPr bwMode="auto">
            <a:xfrm>
              <a:off x="1272" y="3176"/>
              <a:ext cx="96" cy="252"/>
            </a:xfrm>
            <a:custGeom>
              <a:avLst/>
              <a:gdLst>
                <a:gd name="T0" fmla="*/ 96 w 96"/>
                <a:gd name="T1" fmla="*/ 0 h 252"/>
                <a:gd name="T2" fmla="*/ 0 w 96"/>
                <a:gd name="T3" fmla="*/ 252 h 252"/>
                <a:gd name="T4" fmla="*/ 0 60000 65536"/>
                <a:gd name="T5" fmla="*/ 0 60000 65536"/>
                <a:gd name="T6" fmla="*/ 0 w 96"/>
                <a:gd name="T7" fmla="*/ 0 h 252"/>
                <a:gd name="T8" fmla="*/ 96 w 96"/>
                <a:gd name="T9" fmla="*/ 252 h 25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6" h="252">
                  <a:moveTo>
                    <a:pt x="96" y="0"/>
                  </a:moveTo>
                  <a:lnTo>
                    <a:pt x="0" y="252"/>
                  </a:lnTo>
                </a:path>
              </a:pathLst>
            </a:cu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3"/>
            <p:cNvSpPr>
              <a:spLocks/>
            </p:cNvSpPr>
            <p:nvPr/>
          </p:nvSpPr>
          <p:spPr bwMode="auto">
            <a:xfrm>
              <a:off x="1320" y="3176"/>
              <a:ext cx="96" cy="273"/>
            </a:xfrm>
            <a:custGeom>
              <a:avLst/>
              <a:gdLst>
                <a:gd name="T0" fmla="*/ 96 w 96"/>
                <a:gd name="T1" fmla="*/ 0 h 273"/>
                <a:gd name="T2" fmla="*/ 0 w 96"/>
                <a:gd name="T3" fmla="*/ 273 h 273"/>
                <a:gd name="T4" fmla="*/ 0 60000 65536"/>
                <a:gd name="T5" fmla="*/ 0 60000 65536"/>
                <a:gd name="T6" fmla="*/ 0 w 96"/>
                <a:gd name="T7" fmla="*/ 0 h 273"/>
                <a:gd name="T8" fmla="*/ 96 w 96"/>
                <a:gd name="T9" fmla="*/ 273 h 27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6" h="273">
                  <a:moveTo>
                    <a:pt x="96" y="0"/>
                  </a:moveTo>
                  <a:lnTo>
                    <a:pt x="0" y="273"/>
                  </a:lnTo>
                </a:path>
              </a:pathLst>
            </a:cu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4"/>
            <p:cNvSpPr>
              <a:spLocks/>
            </p:cNvSpPr>
            <p:nvPr/>
          </p:nvSpPr>
          <p:spPr bwMode="auto">
            <a:xfrm>
              <a:off x="1887" y="3056"/>
              <a:ext cx="276" cy="27"/>
            </a:xfrm>
            <a:custGeom>
              <a:avLst/>
              <a:gdLst>
                <a:gd name="T0" fmla="*/ 0 w 276"/>
                <a:gd name="T1" fmla="*/ 27 h 27"/>
                <a:gd name="T2" fmla="*/ 276 w 276"/>
                <a:gd name="T3" fmla="*/ 0 h 27"/>
                <a:gd name="T4" fmla="*/ 0 60000 65536"/>
                <a:gd name="T5" fmla="*/ 0 60000 65536"/>
                <a:gd name="T6" fmla="*/ 0 w 276"/>
                <a:gd name="T7" fmla="*/ 0 h 27"/>
                <a:gd name="T8" fmla="*/ 276 w 276"/>
                <a:gd name="T9" fmla="*/ 27 h 2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7">
                  <a:moveTo>
                    <a:pt x="0" y="27"/>
                  </a:moveTo>
                  <a:lnTo>
                    <a:pt x="276" y="0"/>
                  </a:lnTo>
                </a:path>
              </a:pathLst>
            </a:cu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Text Box 45"/>
            <p:cNvSpPr txBox="1">
              <a:spLocks noChangeArrowheads="1"/>
            </p:cNvSpPr>
            <p:nvPr/>
          </p:nvSpPr>
          <p:spPr bwMode="auto">
            <a:xfrm>
              <a:off x="1896" y="2552"/>
              <a:ext cx="336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1600">
                  <a:latin typeface="Times New Roman" pitchFamily="18" charset="0"/>
                  <a:cs typeface="Arial" pitchFamily="34" charset="0"/>
                </a:rPr>
                <a:t>X</a:t>
              </a:r>
            </a:p>
          </p:txBody>
        </p:sp>
        <p:sp>
          <p:nvSpPr>
            <p:cNvPr id="50" name="Text Box 46"/>
            <p:cNvSpPr txBox="1">
              <a:spLocks noChangeArrowheads="1"/>
            </p:cNvSpPr>
            <p:nvPr/>
          </p:nvSpPr>
          <p:spPr bwMode="auto">
            <a:xfrm>
              <a:off x="2328" y="2936"/>
              <a:ext cx="336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1600" dirty="0">
                  <a:latin typeface="Times New Roman" pitchFamily="18" charset="0"/>
                  <a:cs typeface="Arial" pitchFamily="34" charset="0"/>
                </a:rPr>
                <a:t>Y</a:t>
              </a:r>
            </a:p>
          </p:txBody>
        </p:sp>
        <p:sp>
          <p:nvSpPr>
            <p:cNvPr id="51" name="Text Box 47"/>
            <p:cNvSpPr txBox="1">
              <a:spLocks noChangeArrowheads="1"/>
            </p:cNvSpPr>
            <p:nvPr/>
          </p:nvSpPr>
          <p:spPr bwMode="auto">
            <a:xfrm>
              <a:off x="1464" y="3464"/>
              <a:ext cx="336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1600">
                  <a:latin typeface="Times New Roman" pitchFamily="18" charset="0"/>
                  <a:cs typeface="Arial" pitchFamily="34" charset="0"/>
                </a:rPr>
                <a:t>Z</a:t>
              </a:r>
            </a:p>
          </p:txBody>
        </p:sp>
        <p:sp>
          <p:nvSpPr>
            <p:cNvPr id="52" name="Text Box 48"/>
            <p:cNvSpPr txBox="1">
              <a:spLocks noChangeArrowheads="1"/>
            </p:cNvSpPr>
            <p:nvPr/>
          </p:nvSpPr>
          <p:spPr bwMode="auto">
            <a:xfrm>
              <a:off x="1416" y="2936"/>
              <a:ext cx="336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0813" tIns="50406" rIns="100813" bIns="50406">
              <a:spAutoFit/>
            </a:bodyPr>
            <a:lstStyle>
              <a:lvl1pPr defTabSz="1008063"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1pPr>
              <a:lvl2pPr marL="742950" indent="-285750" defTabSz="1008063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2pPr>
              <a:lvl3pPr marL="1143000" indent="-228600" defTabSz="1008063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3pPr>
              <a:lvl4pPr marL="1600200" indent="-228600" defTabSz="1008063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4pPr>
              <a:lvl5pPr marL="2057400" indent="-228600" defTabSz="1008063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" pitchFamily="18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TW" sz="1600">
                  <a:latin typeface="Times New Roman" pitchFamily="18" charset="0"/>
                  <a:cs typeface="Arial" pitchFamily="34" charset="0"/>
                </a:rPr>
                <a:t>W</a:t>
              </a:r>
            </a:p>
          </p:txBody>
        </p:sp>
        <p:sp>
          <p:nvSpPr>
            <p:cNvPr id="53" name="Line 49"/>
            <p:cNvSpPr>
              <a:spLocks noChangeShapeType="1"/>
            </p:cNvSpPr>
            <p:nvPr/>
          </p:nvSpPr>
          <p:spPr bwMode="auto">
            <a:xfrm>
              <a:off x="2658" y="2675"/>
              <a:ext cx="96" cy="28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0" name="Rectangle 3"/>
          <p:cNvSpPr txBox="1">
            <a:spLocks noChangeArrowheads="1"/>
          </p:cNvSpPr>
          <p:nvPr/>
        </p:nvSpPr>
        <p:spPr>
          <a:xfrm>
            <a:off x="4684712" y="5203278"/>
            <a:ext cx="6279765" cy="106521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C0000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SzPct val="85000"/>
              <a:buFont typeface="Webdings" panose="05030102010509060703" pitchFamily="18" charset="2"/>
              <a:buChar char="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Font typeface="Calibri" panose="020F0502020204030204" pitchFamily="34" charset="0"/>
              <a:buChar char="-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Font typeface="Calibri" panose="020F0502020204030204" pitchFamily="34" charset="0"/>
              <a:buChar char="-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</a:t>
            </a:r>
            <a:r>
              <a:rPr lang="en-US" altLang="zh-TW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altLang="zh-TW" b="1" i="1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vertex </a:t>
            </a:r>
            <a: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: a region</a:t>
            </a:r>
          </a:p>
          <a:p>
            <a:pPr>
              <a:spcBef>
                <a:spcPct val="50000"/>
              </a:spcBef>
            </a:pPr>
            <a: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An </a:t>
            </a:r>
            <a:r>
              <a:rPr lang="en-US" altLang="zh-TW" b="1" i="1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edge </a:t>
            </a:r>
            <a: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: a bridge between two regions </a:t>
            </a:r>
          </a:p>
        </p:txBody>
      </p:sp>
      <p:sp>
        <p:nvSpPr>
          <p:cNvPr id="5" name="Rectangle 4"/>
          <p:cNvSpPr/>
          <p:nvPr/>
        </p:nvSpPr>
        <p:spPr>
          <a:xfrm>
            <a:off x="151579" y="1071762"/>
            <a:ext cx="373197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GB" altLang="en-US" sz="2400" b="1" u="sng" dirty="0">
                <a:solidFill>
                  <a:srgbClr val="FF0000"/>
                </a:solidFill>
              </a:rPr>
              <a:t>Question</a:t>
            </a:r>
            <a:r>
              <a:rPr lang="en-GB" altLang="en-US" sz="2400" dirty="0">
                <a:solidFill>
                  <a:srgbClr val="FF0000"/>
                </a:solidFill>
              </a:rPr>
              <a:t>: Is it possible to find a route that:</a:t>
            </a:r>
          </a:p>
          <a:p>
            <a:r>
              <a:rPr lang="en-GB" altLang="en-US" sz="2400" dirty="0">
                <a:solidFill>
                  <a:srgbClr val="FF0000"/>
                </a:solidFill>
              </a:rPr>
              <a:t>Starts and finishes at the same place?</a:t>
            </a:r>
          </a:p>
          <a:p>
            <a:r>
              <a:rPr lang="en-GB" altLang="en-US" sz="2400" dirty="0">
                <a:solidFill>
                  <a:srgbClr val="FF0000"/>
                </a:solidFill>
              </a:rPr>
              <a:t>Crosses each bridge exactly once?</a:t>
            </a:r>
          </a:p>
          <a:p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60471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4" y="1181100"/>
            <a:ext cx="8878619" cy="5095875"/>
          </a:xfrm>
        </p:spPr>
        <p:txBody>
          <a:bodyPr>
            <a:normAutofit fontScale="92500"/>
          </a:bodyPr>
          <a:lstStyle/>
          <a:p>
            <a:pPr>
              <a:buFont typeface="Arial" charset="0"/>
              <a:buChar char="•"/>
            </a:pPr>
            <a:r>
              <a:rPr lang="en-US" sz="3200" dirty="0"/>
              <a:t> 1735: Euler was puzzled by solving the bridges of </a:t>
            </a:r>
            <a:r>
              <a:rPr lang="en-US" altLang="en-US" sz="3200" dirty="0" err="1"/>
              <a:t>Königsberg</a:t>
            </a:r>
            <a:r>
              <a:rPr lang="en-US" altLang="en-US" sz="3200" dirty="0"/>
              <a:t> (origins of graph theory)</a:t>
            </a:r>
          </a:p>
          <a:p>
            <a:pPr>
              <a:buFont typeface="Arial" charset="0"/>
              <a:buChar char="•"/>
            </a:pPr>
            <a:endParaRPr lang="en-US" altLang="en-US" sz="3200" dirty="0"/>
          </a:p>
          <a:p>
            <a:pPr>
              <a:buFont typeface="Arial" charset="0"/>
              <a:buChar char="•"/>
            </a:pPr>
            <a:r>
              <a:rPr lang="en-US" sz="3200" dirty="0"/>
              <a:t> 1950: </a:t>
            </a:r>
            <a:r>
              <a:rPr lang="en-US" sz="3200" dirty="0" err="1"/>
              <a:t>Erdos</a:t>
            </a:r>
            <a:r>
              <a:rPr lang="en-US" sz="3200" dirty="0"/>
              <a:t> was puzzled by social networks structure</a:t>
            </a:r>
          </a:p>
          <a:p>
            <a:pPr>
              <a:buFont typeface="Arial" charset="0"/>
              <a:buChar char="•"/>
            </a:pPr>
            <a:endParaRPr lang="en-US" sz="3200" dirty="0"/>
          </a:p>
          <a:p>
            <a:pPr>
              <a:buFont typeface="Arial" charset="0"/>
              <a:buChar char="•"/>
            </a:pPr>
            <a:r>
              <a:rPr lang="en-US" sz="3200" dirty="0"/>
              <a:t> 1999: </a:t>
            </a:r>
            <a:r>
              <a:rPr lang="en-US" sz="3200" dirty="0" err="1"/>
              <a:t>Barabasi</a:t>
            </a:r>
            <a:r>
              <a:rPr lang="en-US" sz="3200" dirty="0"/>
              <a:t> was puzzle by the Internet</a:t>
            </a:r>
          </a:p>
          <a:p>
            <a:pPr>
              <a:buFont typeface="Arial" charset="0"/>
              <a:buChar char="•"/>
            </a:pPr>
            <a:endParaRPr lang="en-US" sz="3200" dirty="0"/>
          </a:p>
          <a:p>
            <a:pPr>
              <a:buFont typeface="Arial" charset="0"/>
              <a:buChar char="•"/>
            </a:pPr>
            <a:r>
              <a:rPr lang="en-US" sz="3200" dirty="0"/>
              <a:t> Now: we are puzzled by all of them (brain, social networks, communication and transportation networks)</a:t>
            </a:r>
          </a:p>
          <a:p>
            <a:pPr>
              <a:buFont typeface="Arial" charset="0"/>
              <a:buChar char="•"/>
            </a:pPr>
            <a:endParaRPr lang="en-US" sz="32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22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Directed Network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858" y="1172925"/>
            <a:ext cx="4995790" cy="3190493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62494" y="1251530"/>
            <a:ext cx="442004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Nodes</a:t>
            </a:r>
            <a:r>
              <a:rPr lang="en-US" sz="3200" dirty="0"/>
              <a:t>: Birds</a:t>
            </a:r>
          </a:p>
          <a:p>
            <a:r>
              <a:rPr lang="en-US" sz="3200" b="1" dirty="0"/>
              <a:t>Edges</a:t>
            </a:r>
            <a:r>
              <a:rPr lang="en-US" sz="3200" dirty="0"/>
              <a:t>: What eats what</a:t>
            </a:r>
          </a:p>
          <a:p>
            <a:endParaRPr lang="en-US" sz="3200" dirty="0">
              <a:solidFill>
                <a:srgbClr val="FF0000"/>
              </a:solidFill>
            </a:endParaRPr>
          </a:p>
          <a:p>
            <a:r>
              <a:rPr lang="en-US" sz="3200" b="1" dirty="0"/>
              <a:t>Edges have direction</a:t>
            </a:r>
          </a:p>
          <a:p>
            <a:endParaRPr lang="en-US" sz="3200" dirty="0">
              <a:solidFill>
                <a:srgbClr val="FF0000"/>
              </a:solidFill>
            </a:endParaRPr>
          </a:p>
          <a:p>
            <a:r>
              <a:rPr lang="en-US" sz="3200" b="1" dirty="0">
                <a:solidFill>
                  <a:srgbClr val="FF0000"/>
                </a:solidFill>
              </a:rPr>
              <a:t>Directed Network</a:t>
            </a:r>
          </a:p>
          <a:p>
            <a:r>
              <a:rPr lang="en-US" sz="32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43255" y="587600"/>
            <a:ext cx="39692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Asymmetric relationships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83422" y="4425523"/>
            <a:ext cx="5040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Chesapeake Bay Water bird Food Web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724" y="3821775"/>
            <a:ext cx="2936256" cy="213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926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Network Application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16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06437" y="1808873"/>
            <a:ext cx="56130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Nodes</a:t>
            </a:r>
            <a:r>
              <a:rPr lang="en-US" sz="3200" dirty="0"/>
              <a:t>: People</a:t>
            </a:r>
          </a:p>
          <a:p>
            <a:r>
              <a:rPr lang="en-US" sz="3200" b="1" dirty="0"/>
              <a:t>Edges</a:t>
            </a:r>
            <a:r>
              <a:rPr lang="en-US" sz="3200" dirty="0"/>
              <a:t>: Number of Times they had lunch together</a:t>
            </a:r>
          </a:p>
          <a:p>
            <a:endParaRPr lang="en-US" sz="3200" dirty="0">
              <a:solidFill>
                <a:srgbClr val="FF0000"/>
              </a:solidFill>
            </a:endParaRPr>
          </a:p>
          <a:p>
            <a:r>
              <a:rPr lang="en-US" sz="3200" b="1" dirty="0">
                <a:solidFill>
                  <a:srgbClr val="FF0000"/>
                </a:solidFill>
              </a:rPr>
              <a:t>Undirected/Weighted Network</a:t>
            </a:r>
          </a:p>
          <a:p>
            <a:r>
              <a:rPr lang="en-US" sz="32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6452" y="5722967"/>
            <a:ext cx="108659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Weighted network</a:t>
            </a:r>
            <a:r>
              <a:rPr lang="en-US" sz="2400" dirty="0"/>
              <a:t>: a network where edges are assigned a (typical numerical) weight.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024" y="1635489"/>
            <a:ext cx="2969446" cy="338543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836496" y="211836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7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269056" y="25380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988896" y="284753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466047" y="34501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564520" y="25919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81641" y="40550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141998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Signed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6149487" cy="5095875"/>
          </a:xfrm>
        </p:spPr>
        <p:txBody>
          <a:bodyPr>
            <a:normAutofit/>
          </a:bodyPr>
          <a:lstStyle/>
          <a:p>
            <a:r>
              <a:rPr lang="en-US" sz="3200"/>
              <a:t>Some networks can carry information about like or dislike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024" y="1635488"/>
            <a:ext cx="2969446" cy="386497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834508" y="2255811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+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85382" y="3069393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+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210797" y="2717701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12617" y="2669283"/>
            <a:ext cx="263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-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571294" y="3703078"/>
            <a:ext cx="263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-</a:t>
            </a:r>
            <a:endParaRPr lang="en-US" sz="20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8381628" y="4336763"/>
            <a:ext cx="263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6725105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 Attributes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6" y="1181100"/>
            <a:ext cx="6810668" cy="5095875"/>
          </a:xfrm>
        </p:spPr>
        <p:txBody>
          <a:bodyPr>
            <a:normAutofit/>
          </a:bodyPr>
          <a:lstStyle/>
          <a:p>
            <a:r>
              <a:rPr lang="en-US" sz="2800" dirty="0"/>
              <a:t>Edges can carry many other labels or attributes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18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900" y="1181100"/>
            <a:ext cx="4800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997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6" y="1181100"/>
            <a:ext cx="5882200" cy="5095875"/>
          </a:xfrm>
        </p:spPr>
        <p:txBody>
          <a:bodyPr>
            <a:normAutofit/>
          </a:bodyPr>
          <a:lstStyle/>
          <a:p>
            <a:r>
              <a:rPr lang="en-US" sz="2800" dirty="0"/>
              <a:t>A pair of nodes can have different types of relationships simultaneously</a:t>
            </a:r>
          </a:p>
          <a:p>
            <a:endParaRPr lang="en-US" sz="2800" dirty="0"/>
          </a:p>
          <a:p>
            <a:r>
              <a:rPr lang="en-US" sz="2800" b="1" dirty="0"/>
              <a:t>Multigraph: A network where multiple edges (parallel edges) can connect the same nodes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6052" y="1181100"/>
            <a:ext cx="45085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127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464AB-AF3F-EB49-B2D5-DEC4EED8F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10FCF-A08A-704B-BCD0-12E8ABE85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3200" dirty="0">
                <a:solidFill>
                  <a:schemeClr val="tx1"/>
                </a:solidFill>
              </a:rPr>
              <a:t>Why Graph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History of Graph Theory 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en-US" sz="3200" dirty="0">
                <a:solidFill>
                  <a:schemeClr val="tx1"/>
                </a:solidFill>
              </a:rPr>
              <a:t>Graph Definition</a:t>
            </a:r>
            <a:endParaRPr lang="en-GB" altLang="en-US" sz="3200" dirty="0">
              <a:solidFill>
                <a:schemeClr val="tx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GB" altLang="en-US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531E9-7CFF-3240-9298-F42CCC8B3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6344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Analytics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3200" dirty="0"/>
              <a:t>Path Analytics</a:t>
            </a:r>
          </a:p>
          <a:p>
            <a:pPr>
              <a:buFont typeface="Arial" charset="0"/>
              <a:buChar char="•"/>
            </a:pPr>
            <a:r>
              <a:rPr lang="en-US" sz="3200" dirty="0"/>
              <a:t>Connectivity Analytics </a:t>
            </a:r>
          </a:p>
          <a:p>
            <a:pPr>
              <a:buFont typeface="Arial" charset="0"/>
              <a:buChar char="•"/>
            </a:pPr>
            <a:r>
              <a:rPr lang="en-US" sz="3200" dirty="0"/>
              <a:t>Community Analytics</a:t>
            </a:r>
          </a:p>
          <a:p>
            <a:pPr>
              <a:buFont typeface="Arial" charset="0"/>
              <a:buChar char="•"/>
            </a:pPr>
            <a:r>
              <a:rPr lang="en-US" sz="3200" dirty="0"/>
              <a:t>Centrality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13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3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6103711" cy="5095875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sz="2800" dirty="0"/>
              <a:t>Nothing happens in isolation:  “everything is connected, caused by,  and interacting with a huge number of other pieces of a complex universal puzzle” (AL </a:t>
            </a:r>
            <a:r>
              <a:rPr lang="en-US" sz="2800" dirty="0" err="1"/>
              <a:t>Barabasi</a:t>
            </a:r>
            <a:r>
              <a:rPr lang="en-US" sz="2800" dirty="0"/>
              <a:t>, “Linked”)</a:t>
            </a:r>
          </a:p>
          <a:p>
            <a:pPr>
              <a:buFont typeface="Wingdings" charset="2"/>
              <a:buChar char="Ø"/>
            </a:pPr>
            <a:r>
              <a:rPr lang="en-US" sz="2800" dirty="0"/>
              <a:t>The power of the network is in the links</a:t>
            </a:r>
          </a:p>
          <a:p>
            <a:pPr>
              <a:buFont typeface="Wingdings" charset="2"/>
              <a:buChar char="Ø"/>
            </a:pPr>
            <a:r>
              <a:rPr lang="en-US" sz="2800" dirty="0"/>
              <a:t>However, most people don’t see the links till they are exposed to them</a:t>
            </a:r>
          </a:p>
        </p:txBody>
      </p:sp>
      <p:pic>
        <p:nvPicPr>
          <p:cNvPr id="5" name="Content Placeholder 10">
            <a:extLst>
              <a:ext uri="{FF2B5EF4-FFF2-40B4-BE49-F238E27FC236}">
                <a16:creationId xmlns:a16="http://schemas.microsoft.com/office/drawing/2014/main" id="{07B0C7D9-AD57-8A41-BC39-B5C8AE092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855" y="134203"/>
            <a:ext cx="3894833" cy="36806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885FB7-40E6-874D-AA02-8666ED7C3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5855" y="3903785"/>
            <a:ext cx="3894833" cy="29211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A8ED41-C566-E745-8D6C-F3F3F62410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266" y="4800600"/>
            <a:ext cx="5742723" cy="202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525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Network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4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80975" y="1181100"/>
            <a:ext cx="5741523" cy="5095875"/>
          </a:xfrm>
        </p:spPr>
        <p:txBody>
          <a:bodyPr>
            <a:normAutofit/>
          </a:bodyPr>
          <a:lstStyle/>
          <a:p>
            <a:r>
              <a:rPr lang="en-US" sz="2800" b="1" dirty="0"/>
              <a:t>What can we do with Networks?</a:t>
            </a:r>
          </a:p>
          <a:p>
            <a:endParaRPr lang="en-US" sz="2800" b="1" dirty="0"/>
          </a:p>
          <a:p>
            <a:r>
              <a:rPr lang="en-US" sz="2800" b="1" dirty="0"/>
              <a:t>Is a rumor likely to spread on this network?</a:t>
            </a:r>
          </a:p>
          <a:p>
            <a:endParaRPr lang="en-US" sz="2800" b="1" dirty="0"/>
          </a:p>
          <a:p>
            <a:r>
              <a:rPr lang="en-US" sz="2800" b="1" dirty="0"/>
              <a:t>Who are the most influential people in this organization?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093" y="1491175"/>
            <a:ext cx="5176670" cy="398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126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Theory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Graphs can be used to model social, biological, transportation, and other types of networks. For example we can use a graph to represent relationships among attendees at a wedding.</a:t>
            </a:r>
          </a:p>
          <a:p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5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3253541" y="2585013"/>
            <a:ext cx="5675391" cy="2832607"/>
            <a:chOff x="2008238" y="2011809"/>
            <a:chExt cx="6755406" cy="4024547"/>
          </a:xfrm>
        </p:grpSpPr>
        <p:cxnSp>
          <p:nvCxnSpPr>
            <p:cNvPr id="8" name="Straight Connector 7"/>
            <p:cNvCxnSpPr>
              <a:stCxn id="50" idx="5"/>
            </p:cNvCxnSpPr>
            <p:nvPr/>
          </p:nvCxnSpPr>
          <p:spPr>
            <a:xfrm flipH="1" flipV="1">
              <a:off x="2583463" y="3290016"/>
              <a:ext cx="867839" cy="730459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>
              <a:endCxn id="56" idx="1"/>
            </p:cNvCxnSpPr>
            <p:nvPr/>
          </p:nvCxnSpPr>
          <p:spPr>
            <a:xfrm flipH="1">
              <a:off x="2524377" y="3362215"/>
              <a:ext cx="17472" cy="1510950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endCxn id="51" idx="5"/>
            </p:cNvCxnSpPr>
            <p:nvPr/>
          </p:nvCxnSpPr>
          <p:spPr>
            <a:xfrm>
              <a:off x="2577248" y="4971786"/>
              <a:ext cx="989996" cy="514882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endCxn id="50" idx="4"/>
            </p:cNvCxnSpPr>
            <p:nvPr/>
          </p:nvCxnSpPr>
          <p:spPr>
            <a:xfrm flipH="1" flipV="1">
              <a:off x="3377215" y="4051163"/>
              <a:ext cx="111673" cy="1399491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stCxn id="50" idx="3"/>
            </p:cNvCxnSpPr>
            <p:nvPr/>
          </p:nvCxnSpPr>
          <p:spPr>
            <a:xfrm flipH="1">
              <a:off x="2593701" y="4020475"/>
              <a:ext cx="709427" cy="959353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55" idx="3"/>
            </p:cNvCxnSpPr>
            <p:nvPr/>
          </p:nvCxnSpPr>
          <p:spPr>
            <a:xfrm flipV="1">
              <a:off x="2499415" y="2870215"/>
              <a:ext cx="924900" cy="540660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endCxn id="61" idx="0"/>
            </p:cNvCxnSpPr>
            <p:nvPr/>
          </p:nvCxnSpPr>
          <p:spPr>
            <a:xfrm>
              <a:off x="8199272" y="3292791"/>
              <a:ext cx="12592" cy="1448086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7143736" y="2653069"/>
              <a:ext cx="1088105" cy="609034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endCxn id="58" idx="0"/>
            </p:cNvCxnSpPr>
            <p:nvPr/>
          </p:nvCxnSpPr>
          <p:spPr>
            <a:xfrm>
              <a:off x="7217823" y="2622381"/>
              <a:ext cx="30374" cy="1275450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endCxn id="61" idx="5"/>
            </p:cNvCxnSpPr>
            <p:nvPr/>
          </p:nvCxnSpPr>
          <p:spPr>
            <a:xfrm>
              <a:off x="7291344" y="4022328"/>
              <a:ext cx="994607" cy="897411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endCxn id="61" idx="6"/>
            </p:cNvCxnSpPr>
            <p:nvPr/>
          </p:nvCxnSpPr>
          <p:spPr>
            <a:xfrm flipV="1">
              <a:off x="7217823" y="4845652"/>
              <a:ext cx="1098816" cy="494888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endCxn id="58" idx="0"/>
            </p:cNvCxnSpPr>
            <p:nvPr/>
          </p:nvCxnSpPr>
          <p:spPr>
            <a:xfrm flipV="1">
              <a:off x="7217257" y="3897831"/>
              <a:ext cx="30940" cy="1434634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>
              <a:endCxn id="59" idx="4"/>
            </p:cNvCxnSpPr>
            <p:nvPr/>
          </p:nvCxnSpPr>
          <p:spPr>
            <a:xfrm flipV="1">
              <a:off x="3488888" y="5422161"/>
              <a:ext cx="3734894" cy="12167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stCxn id="9" idx="2"/>
            </p:cNvCxnSpPr>
            <p:nvPr/>
          </p:nvCxnSpPr>
          <p:spPr>
            <a:xfrm flipH="1" flipV="1">
              <a:off x="2562046" y="3362215"/>
              <a:ext cx="2771954" cy="66785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44" idx="2"/>
            </p:cNvCxnSpPr>
            <p:nvPr/>
          </p:nvCxnSpPr>
          <p:spPr>
            <a:xfrm>
              <a:off x="5334000" y="4536938"/>
              <a:ext cx="2869016" cy="305539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stCxn id="9" idx="7"/>
              <a:endCxn id="51" idx="3"/>
            </p:cNvCxnSpPr>
            <p:nvPr/>
          </p:nvCxnSpPr>
          <p:spPr>
            <a:xfrm flipH="1">
              <a:off x="3419070" y="3354913"/>
              <a:ext cx="2093792" cy="2131755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/>
            <p:cNvSpPr/>
            <p:nvPr/>
          </p:nvSpPr>
          <p:spPr>
            <a:xfrm>
              <a:off x="5334000" y="3324225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5334000" y="4432163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/>
            <p:cNvCxnSpPr/>
            <p:nvPr/>
          </p:nvCxnSpPr>
          <p:spPr>
            <a:xfrm flipH="1" flipV="1">
              <a:off x="5438775" y="3390900"/>
              <a:ext cx="18535" cy="123176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5273544" y="4769098"/>
              <a:ext cx="328725" cy="507227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5283932" y="2658666"/>
              <a:ext cx="309686" cy="566081"/>
            </a:xfrm>
            <a:prstGeom prst="rect">
              <a:avLst/>
            </a:prstGeom>
          </p:spPr>
        </p:pic>
        <p:sp>
          <p:nvSpPr>
            <p:cNvPr id="29" name="Oval 28"/>
            <p:cNvSpPr/>
            <p:nvPr/>
          </p:nvSpPr>
          <p:spPr>
            <a:xfrm>
              <a:off x="3283607" y="2733675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3272440" y="3841613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3388382" y="5307806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2468727" y="3232013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2493689" y="4842477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7119007" y="2632075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7143422" y="3897831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7119007" y="5212611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8082127" y="3130413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8107089" y="4740877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Connector 38"/>
            <p:cNvCxnSpPr>
              <a:stCxn id="44" idx="5"/>
            </p:cNvCxnSpPr>
            <p:nvPr/>
          </p:nvCxnSpPr>
          <p:spPr>
            <a:xfrm>
              <a:off x="5512862" y="4611025"/>
              <a:ext cx="1726068" cy="71722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endCxn id="59" idx="1"/>
            </p:cNvCxnSpPr>
            <p:nvPr/>
          </p:nvCxnSpPr>
          <p:spPr>
            <a:xfrm>
              <a:off x="5417354" y="3429000"/>
              <a:ext cx="1732341" cy="181429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endCxn id="58" idx="6"/>
            </p:cNvCxnSpPr>
            <p:nvPr/>
          </p:nvCxnSpPr>
          <p:spPr>
            <a:xfrm>
              <a:off x="5375677" y="3406617"/>
              <a:ext cx="1977295" cy="5959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endCxn id="44" idx="3"/>
            </p:cNvCxnSpPr>
            <p:nvPr/>
          </p:nvCxnSpPr>
          <p:spPr>
            <a:xfrm flipH="1">
              <a:off x="5364688" y="4014418"/>
              <a:ext cx="1858528" cy="59660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endCxn id="57" idx="3"/>
            </p:cNvCxnSpPr>
            <p:nvPr/>
          </p:nvCxnSpPr>
          <p:spPr>
            <a:xfrm flipV="1">
              <a:off x="5393058" y="2810937"/>
              <a:ext cx="1756637" cy="167231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endCxn id="44" idx="3"/>
            </p:cNvCxnSpPr>
            <p:nvPr/>
          </p:nvCxnSpPr>
          <p:spPr>
            <a:xfrm flipH="1">
              <a:off x="5364688" y="3253847"/>
              <a:ext cx="2834585" cy="135717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>
              <a:stCxn id="9" idx="2"/>
              <a:endCxn id="60" idx="2"/>
            </p:cNvCxnSpPr>
            <p:nvPr/>
          </p:nvCxnSpPr>
          <p:spPr>
            <a:xfrm flipV="1">
              <a:off x="5334000" y="3235188"/>
              <a:ext cx="2748127" cy="193812"/>
            </a:xfrm>
            <a:prstGeom prst="line">
              <a:avLst/>
            </a:prstGeom>
            <a:ln w="38100" cmpd="sng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9" idx="6"/>
            </p:cNvCxnSpPr>
            <p:nvPr/>
          </p:nvCxnSpPr>
          <p:spPr>
            <a:xfrm flipH="1">
              <a:off x="3377215" y="3429000"/>
              <a:ext cx="2166335" cy="5173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endCxn id="50" idx="2"/>
            </p:cNvCxnSpPr>
            <p:nvPr/>
          </p:nvCxnSpPr>
          <p:spPr>
            <a:xfrm flipH="1" flipV="1">
              <a:off x="3272440" y="3946388"/>
              <a:ext cx="2087611" cy="63209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endCxn id="9" idx="6"/>
            </p:cNvCxnSpPr>
            <p:nvPr/>
          </p:nvCxnSpPr>
          <p:spPr>
            <a:xfrm>
              <a:off x="3388382" y="2844330"/>
              <a:ext cx="2155168" cy="58467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endCxn id="56" idx="6"/>
            </p:cNvCxnSpPr>
            <p:nvPr/>
          </p:nvCxnSpPr>
          <p:spPr>
            <a:xfrm flipH="1">
              <a:off x="2703239" y="4547290"/>
              <a:ext cx="2710372" cy="39996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endCxn id="9" idx="7"/>
            </p:cNvCxnSpPr>
            <p:nvPr/>
          </p:nvCxnSpPr>
          <p:spPr>
            <a:xfrm flipV="1">
              <a:off x="2520223" y="3354913"/>
              <a:ext cx="2992639" cy="160957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>
              <a:endCxn id="9" idx="2"/>
            </p:cNvCxnSpPr>
            <p:nvPr/>
          </p:nvCxnSpPr>
          <p:spPr>
            <a:xfrm flipH="1">
              <a:off x="5334000" y="2733675"/>
              <a:ext cx="1889216" cy="69532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stCxn id="44" idx="6"/>
              <a:endCxn id="48" idx="1"/>
            </p:cNvCxnSpPr>
            <p:nvPr/>
          </p:nvCxnSpPr>
          <p:spPr>
            <a:xfrm flipH="1" flipV="1">
              <a:off x="3314295" y="2764363"/>
              <a:ext cx="2229255" cy="17725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84295" y="2011809"/>
              <a:ext cx="288145" cy="646857"/>
            </a:xfrm>
            <a:prstGeom prst="rect">
              <a:avLst/>
            </a:prstGeom>
          </p:spPr>
        </p:pic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73851" y="2794706"/>
              <a:ext cx="288145" cy="646857"/>
            </a:xfrm>
            <a:prstGeom prst="rect">
              <a:avLst/>
            </a:prstGeom>
          </p:spPr>
        </p:pic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8238" y="4449018"/>
              <a:ext cx="288145" cy="646857"/>
            </a:xfrm>
            <a:prstGeom prst="rect">
              <a:avLst/>
            </a:prstGeom>
          </p:spPr>
        </p:pic>
        <p:pic>
          <p:nvPicPr>
            <p:cNvPr id="56" name="Picture 5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03218" y="5389499"/>
              <a:ext cx="288145" cy="646857"/>
            </a:xfrm>
            <a:prstGeom prst="rect">
              <a:avLst/>
            </a:prstGeom>
          </p:spPr>
        </p:pic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17772" y="2106733"/>
              <a:ext cx="334272" cy="676697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29372" y="2752303"/>
              <a:ext cx="334272" cy="676697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08986" y="3628789"/>
              <a:ext cx="334272" cy="676697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87531" y="4461581"/>
              <a:ext cx="334272" cy="676697"/>
            </a:xfrm>
            <a:prstGeom prst="rect">
              <a:avLst/>
            </a:prstGeom>
          </p:spPr>
        </p:pic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54375" y="5272034"/>
              <a:ext cx="334272" cy="676697"/>
            </a:xfrm>
            <a:prstGeom prst="rect">
              <a:avLst/>
            </a:prstGeom>
          </p:spPr>
        </p:pic>
        <p:sp>
          <p:nvSpPr>
            <p:cNvPr id="62" name="Oval 61"/>
            <p:cNvSpPr/>
            <p:nvPr/>
          </p:nvSpPr>
          <p:spPr>
            <a:xfrm>
              <a:off x="7113048" y="2622381"/>
              <a:ext cx="209550" cy="2095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80075" y="3810742"/>
              <a:ext cx="288145" cy="646857"/>
            </a:xfrm>
            <a:prstGeom prst="rect">
              <a:avLst/>
            </a:prstGeom>
          </p:spPr>
        </p:pic>
      </p:grpSp>
      <p:sp>
        <p:nvSpPr>
          <p:cNvPr id="65" name="TextBox 64"/>
          <p:cNvSpPr txBox="1"/>
          <p:nvPr/>
        </p:nvSpPr>
        <p:spPr>
          <a:xfrm>
            <a:off x="548639" y="2034786"/>
            <a:ext cx="10663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note that in this network that everyone knows the bride or the groom (or both).</a:t>
            </a:r>
          </a:p>
        </p:txBody>
      </p:sp>
      <p:sp>
        <p:nvSpPr>
          <p:cNvPr id="66" name="Rectangle 65"/>
          <p:cNvSpPr/>
          <p:nvPr/>
        </p:nvSpPr>
        <p:spPr>
          <a:xfrm>
            <a:off x="1913446" y="5525861"/>
            <a:ext cx="84428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Question</a:t>
            </a:r>
            <a:r>
              <a:rPr lang="en-US" sz="2400" b="1">
                <a:solidFill>
                  <a:srgbClr val="FF0000"/>
                </a:solidFill>
              </a:rPr>
              <a:t>: We </a:t>
            </a:r>
            <a:r>
              <a:rPr lang="en-US" sz="2400" b="1" dirty="0">
                <a:solidFill>
                  <a:srgbClr val="FF0000"/>
                </a:solidFill>
              </a:rPr>
              <a:t>want to see who is best connected to </a:t>
            </a:r>
            <a:r>
              <a:rPr lang="en-US" sz="2400" b="1" i="1" dirty="0">
                <a:solidFill>
                  <a:srgbClr val="FF0000"/>
                </a:solidFill>
              </a:rPr>
              <a:t>both</a:t>
            </a:r>
            <a:r>
              <a:rPr lang="en-US" sz="2400" b="1" dirty="0">
                <a:solidFill>
                  <a:srgbClr val="FF0000"/>
                </a:solidFill>
              </a:rPr>
              <a:t> the bride and the groom.</a:t>
            </a:r>
          </a:p>
        </p:txBody>
      </p:sp>
    </p:spTree>
    <p:extLst>
      <p:ext uri="{BB962C8B-B14F-4D97-AF65-F5344CB8AC3E}">
        <p14:creationId xmlns:p14="http://schemas.microsoft.com/office/powerpoint/2010/main" val="3285729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6515247" cy="5095875"/>
          </a:xfrm>
        </p:spPr>
        <p:txBody>
          <a:bodyPr>
            <a:normAutofit/>
          </a:bodyPr>
          <a:lstStyle/>
          <a:p>
            <a:r>
              <a:rPr lang="en-US" sz="3200" dirty="0"/>
              <a:t>Multiple interacting networks over the same spatial domain</a:t>
            </a:r>
          </a:p>
          <a:p>
            <a:pPr lvl="1">
              <a:buFont typeface="Arial" charset="0"/>
              <a:buChar char="•"/>
            </a:pPr>
            <a:r>
              <a:rPr lang="en-US" sz="3000" dirty="0"/>
              <a:t>Transportation networks</a:t>
            </a:r>
          </a:p>
          <a:p>
            <a:pPr lvl="1">
              <a:buFont typeface="Arial" charset="0"/>
              <a:buChar char="•"/>
            </a:pPr>
            <a:r>
              <a:rPr lang="en-US" sz="3000" dirty="0"/>
              <a:t>Water and Sewage network</a:t>
            </a:r>
          </a:p>
          <a:p>
            <a:pPr lvl="1">
              <a:buFont typeface="Arial" charset="0"/>
              <a:buChar char="•"/>
            </a:pPr>
            <a:r>
              <a:rPr lang="en-US" sz="3000" dirty="0"/>
              <a:t>Power transmission network</a:t>
            </a:r>
          </a:p>
          <a:p>
            <a:pPr lvl="1">
              <a:buFont typeface="Arial" charset="0"/>
              <a:buChar char="•"/>
            </a:pPr>
            <a:r>
              <a:rPr lang="en-US" sz="3000" dirty="0"/>
              <a:t>Broadband IP and M2M network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353" y="1181100"/>
            <a:ext cx="5093147" cy="308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065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98D3B-3E16-CA4F-9074-E14E75E0A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State Machine - Teaching Pacman</a:t>
            </a:r>
            <a:r>
              <a:rPr lang="en-US" dirty="0"/>
              <a:t>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016B1C-77E1-554A-9E1E-5DC070BF6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4092" y="1082919"/>
            <a:ext cx="6434015" cy="33069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BAEAD9-D25D-4445-89E4-65793BE44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708" y="4539312"/>
            <a:ext cx="2093058" cy="209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350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5614914" cy="5095875"/>
          </a:xfrm>
        </p:spPr>
        <p:txBody>
          <a:bodyPr>
            <a:normAutofit/>
          </a:bodyPr>
          <a:lstStyle/>
          <a:p>
            <a:r>
              <a:rPr lang="en-US" sz="2800" b="1" dirty="0"/>
              <a:t>What can we do with Networks?</a:t>
            </a:r>
          </a:p>
          <a:p>
            <a:endParaRPr lang="en-US" sz="2800" b="1" dirty="0"/>
          </a:p>
          <a:p>
            <a:r>
              <a:rPr lang="en-US" sz="2800" b="1" dirty="0"/>
              <a:t>Is this club, likely to split into two groups?</a:t>
            </a:r>
          </a:p>
          <a:p>
            <a:endParaRPr lang="en-US" sz="2800" b="1" dirty="0"/>
          </a:p>
          <a:p>
            <a:r>
              <a:rPr lang="en-US" sz="2800" b="1" dirty="0"/>
              <a:t>If so, which nodes will go to which group?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0300" y="1366911"/>
            <a:ext cx="5791200" cy="3505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019778" y="4936240"/>
            <a:ext cx="4614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Friendship Network in a 34 person Karate Club</a:t>
            </a:r>
          </a:p>
        </p:txBody>
      </p:sp>
    </p:spTree>
    <p:extLst>
      <p:ext uri="{BB962C8B-B14F-4D97-AF65-F5344CB8AC3E}">
        <p14:creationId xmlns:p14="http://schemas.microsoft.com/office/powerpoint/2010/main" val="1018686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Analytics?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3200" dirty="0"/>
              <a:t> Discovery and communication of meaningful patterns or </a:t>
            </a:r>
            <a:r>
              <a:rPr lang="en-US" sz="3200" dirty="0" err="1"/>
              <a:t>intersting</a:t>
            </a:r>
            <a:r>
              <a:rPr lang="en-US" sz="3200" dirty="0"/>
              <a:t> insights using</a:t>
            </a:r>
          </a:p>
          <a:p>
            <a:pPr lvl="1">
              <a:buFont typeface="Arial" charset="0"/>
              <a:buChar char="•"/>
            </a:pPr>
            <a:r>
              <a:rPr lang="en-US" sz="3000" dirty="0"/>
              <a:t>Mathematical properties of data</a:t>
            </a:r>
          </a:p>
          <a:p>
            <a:pPr lvl="1">
              <a:buFont typeface="Arial" charset="0"/>
              <a:buChar char="•"/>
            </a:pPr>
            <a:r>
              <a:rPr lang="en-US" sz="3000" dirty="0"/>
              <a:t>Data computing for accessing and manipulating data</a:t>
            </a:r>
          </a:p>
          <a:p>
            <a:pPr lvl="1">
              <a:buFont typeface="Arial" charset="0"/>
              <a:buChar char="•"/>
            </a:pPr>
            <a:r>
              <a:rPr lang="en-US" sz="3000" dirty="0"/>
              <a:t> Domain knowledge to increase interpretability of data and results of analytics</a:t>
            </a:r>
          </a:p>
          <a:p>
            <a:pPr lvl="1">
              <a:buFont typeface="Arial" charset="0"/>
              <a:buChar char="•"/>
            </a:pPr>
            <a:r>
              <a:rPr lang="en-US" sz="3000" dirty="0"/>
              <a:t>Statistical modeling techniques for drawing inferences or making predictions on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525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12683</TotalTime>
  <Words>772</Words>
  <Application>Microsoft Macintosh PowerPoint</Application>
  <PresentationFormat>Widescreen</PresentationFormat>
  <Paragraphs>165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 Unicode MS</vt:lpstr>
      <vt:lpstr>MS PGothic</vt:lpstr>
      <vt:lpstr>Arial</vt:lpstr>
      <vt:lpstr>Calibri</vt:lpstr>
      <vt:lpstr>Calibri Light</vt:lpstr>
      <vt:lpstr>Times New Roman</vt:lpstr>
      <vt:lpstr>Webdings</vt:lpstr>
      <vt:lpstr>Wingdings</vt:lpstr>
      <vt:lpstr>Retrospect</vt:lpstr>
      <vt:lpstr>Graph</vt:lpstr>
      <vt:lpstr>Outline</vt:lpstr>
      <vt:lpstr>Why Networks</vt:lpstr>
      <vt:lpstr>Information Network</vt:lpstr>
      <vt:lpstr>Graph Theory Application</vt:lpstr>
      <vt:lpstr>Smart City</vt:lpstr>
      <vt:lpstr>State Machine - Teaching Pacman </vt:lpstr>
      <vt:lpstr>Network Applications</vt:lpstr>
      <vt:lpstr>What is Analytics?</vt:lpstr>
      <vt:lpstr>What is Analytics?</vt:lpstr>
      <vt:lpstr>Graph Theory = Network Math Definition </vt:lpstr>
      <vt:lpstr>The Origin of Graph Theory</vt:lpstr>
      <vt:lpstr>The Origin of Graph Theory</vt:lpstr>
      <vt:lpstr>History</vt:lpstr>
      <vt:lpstr>Directed Network</vt:lpstr>
      <vt:lpstr>Graph Network Application</vt:lpstr>
      <vt:lpstr>Signed Network</vt:lpstr>
      <vt:lpstr>Edge Attributes</vt:lpstr>
      <vt:lpstr>Multigraphs</vt:lpstr>
      <vt:lpstr>Graph Analytics 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Saliya</dc:creator>
  <cp:lastModifiedBy>Paul Rad</cp:lastModifiedBy>
  <cp:revision>449</cp:revision>
  <dcterms:created xsi:type="dcterms:W3CDTF">2015-01-31T16:20:13Z</dcterms:created>
  <dcterms:modified xsi:type="dcterms:W3CDTF">2018-08-17T12:14:13Z</dcterms:modified>
</cp:coreProperties>
</file>

<file path=docProps/thumbnail.jpeg>
</file>